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68" r:id="rId3"/>
    <p:sldId id="269" r:id="rId4"/>
    <p:sldId id="257" r:id="rId5"/>
    <p:sldId id="258" r:id="rId6"/>
    <p:sldId id="259" r:id="rId7"/>
    <p:sldId id="272" r:id="rId8"/>
    <p:sldId id="298" r:id="rId9"/>
    <p:sldId id="292" r:id="rId10"/>
    <p:sldId id="293" r:id="rId11"/>
    <p:sldId id="299" r:id="rId12"/>
    <p:sldId id="295" r:id="rId13"/>
    <p:sldId id="262" r:id="rId14"/>
    <p:sldId id="287" r:id="rId15"/>
    <p:sldId id="260" r:id="rId16"/>
    <p:sldId id="296" r:id="rId17"/>
    <p:sldId id="265" r:id="rId18"/>
    <p:sldId id="263" r:id="rId19"/>
    <p:sldId id="266" r:id="rId20"/>
    <p:sldId id="270" r:id="rId21"/>
    <p:sldId id="278" r:id="rId22"/>
    <p:sldId id="274" r:id="rId23"/>
    <p:sldId id="281" r:id="rId24"/>
    <p:sldId id="277" r:id="rId25"/>
    <p:sldId id="267" r:id="rId26"/>
    <p:sldId id="284" r:id="rId27"/>
    <p:sldId id="264" r:id="rId28"/>
    <p:sldId id="297" r:id="rId29"/>
    <p:sldId id="288" r:id="rId30"/>
    <p:sldId id="286" r:id="rId31"/>
    <p:sldId id="282" r:id="rId32"/>
    <p:sldId id="294" r:id="rId33"/>
    <p:sldId id="276" r:id="rId34"/>
    <p:sldId id="291" r:id="rId35"/>
    <p:sldId id="273" r:id="rId36"/>
    <p:sldId id="271" r:id="rId37"/>
    <p:sldId id="283" r:id="rId38"/>
    <p:sldId id="289" r:id="rId39"/>
    <p:sldId id="279" r:id="rId40"/>
    <p:sldId id="280" r:id="rId41"/>
    <p:sldId id="285" r:id="rId42"/>
    <p:sldId id="29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9329"/>
    <a:srgbClr val="104A64"/>
    <a:srgbClr val="084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B16B36-9BB7-40CE-B4D4-CA16A4E734BD}" v="12" dt="2025-07-08T09:52:38.1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89938" autoAdjust="0"/>
  </p:normalViewPr>
  <p:slideViewPr>
    <p:cSldViewPr snapToGrid="0">
      <p:cViewPr varScale="1">
        <p:scale>
          <a:sx n="25" d="100"/>
          <a:sy n="25" d="100"/>
        </p:scale>
        <p:origin x="1364" y="2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Dean" userId="100c561882db5a5e" providerId="LiveId" clId="{7CB16B36-9BB7-40CE-B4D4-CA16A4E734BD}"/>
    <pc:docChg chg="modSld">
      <pc:chgData name="Elizabeth Dean" userId="100c561882db5a5e" providerId="LiveId" clId="{7CB16B36-9BB7-40CE-B4D4-CA16A4E734BD}" dt="2025-07-08T09:52:38.155" v="11"/>
      <pc:docMkLst>
        <pc:docMk/>
      </pc:docMkLst>
      <pc:sldChg chg="modTransition">
        <pc:chgData name="Elizabeth Dean" userId="100c561882db5a5e" providerId="LiveId" clId="{7CB16B36-9BB7-40CE-B4D4-CA16A4E734BD}" dt="2025-07-08T09:52:38.155" v="11"/>
        <pc:sldMkLst>
          <pc:docMk/>
          <pc:sldMk cId="854577398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83169-935E-4311-A618-E1A217A44604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958D7-7C4D-4893-8EC1-33F9BAB0A7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25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958D7-7C4D-4893-8EC1-33F9BAB0A71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461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9E302-8E98-8F8F-1AA9-13CB74D3F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E5B7BC-98E1-509D-26C4-D2498C608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31B5D-5C04-6983-07A4-B21432078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D8F3-D4F2-491F-A537-779C5858FAC2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E5124-8C9A-7B11-5BE2-1281F5CE1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F5A5A-A512-B1B9-5DC0-8B7C94516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48C7-0DEC-49F0-9493-350B6378AC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59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BDA1E-E659-EDA8-B2A7-C77CD6E2F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0048B8-A605-D89A-8F84-5E0743849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F1533-90B2-C1E0-E7B0-4F0E5C822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D8F3-D4F2-491F-A537-779C5858FAC2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4E24E-2B22-7F51-59DB-1B884060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C4087-24C3-40E0-E6F3-B0C57316B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48C7-0DEC-49F0-9493-350B6378AC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3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EF4690-7EF0-E99D-EED3-000F6EA7AC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60AF68-259A-1EED-9781-BB4CEAAA7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889FA-3D6F-D71A-5D41-201164527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D8F3-D4F2-491F-A537-779C5858FAC2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28D28-334A-5324-33BE-C30837941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C9D8C-0F5A-1C68-FDBB-DB73A515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48C7-0DEC-49F0-9493-350B6378AC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20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27E18-09AD-1040-A484-010F34965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482E9-B12B-C625-80E5-6305F92E9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991FE-1FE1-804E-F3AC-AC1089916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D8F3-D4F2-491F-A537-779C5858FAC2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69953-3A7D-D085-BFCD-ACB5CBF8B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3C042-3C14-1789-417B-A58CC9E7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48C7-0DEC-49F0-9493-350B6378AC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3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A1E13-09F2-7B0D-FCA0-C316A3E28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34E4F-72B2-FAB4-776A-B1C6EC024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6A828-FBFA-039A-2CD9-E0D8A1E1E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D8F3-D4F2-491F-A537-779C5858FAC2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8D296-2D3D-B977-5F85-B30795B4C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BA37F-08A4-99AA-AA46-77267300B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48C7-0DEC-49F0-9493-350B6378AC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44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77365-560D-F3C4-F6E1-99DABF5E6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746AC-2149-C4D2-C349-AD7E6FA706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F12993-8B4C-1589-DCCA-258C79E10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F7E9D-9CAF-6F32-3B5F-43A15069A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D8F3-D4F2-491F-A537-779C5858FAC2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C7D27-5E26-E196-3490-9410DAF64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22E83-AF15-7D1F-9825-971F8CADD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48C7-0DEC-49F0-9493-350B6378AC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41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42E57-AFAA-1EF5-DB18-DC9C7899E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56714-D7A8-79E5-6DAE-CD5396D1E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8254C-5747-169C-DF0F-1CEAE54C3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8D4411-36BC-EB2F-14E6-4EBE504EA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59B173-A36D-FAB5-D39A-F69351813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B691D5-BE77-8689-4663-43A430C9D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D8F3-D4F2-491F-A537-779C5858FAC2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EEA031-9047-C4EC-7C50-CAA49C8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703148-AC99-8984-8149-A55BC66B0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48C7-0DEC-49F0-9493-350B6378AC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47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0889B-8A04-1F1A-46F5-8C2D7D95C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4783F-AEB2-CBB6-B8A8-065EDB093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D8F3-D4F2-491F-A537-779C5858FAC2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90CA83-FBF0-69C2-205A-96C08134B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20837C-D75B-A43E-7DC0-B7CFA950E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48C7-0DEC-49F0-9493-350B6378AC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64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421EE2-A975-1A12-5977-87AC0325F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D8F3-D4F2-491F-A537-779C5858FAC2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BFC28E-1848-33DC-7166-2F6858282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89EDB-98C9-8B94-D9DE-C6D5FB0A4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48C7-0DEC-49F0-9493-350B6378AC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36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68A3-EA26-69E6-9ACE-3EF66B7A3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7604A-416E-158E-1CEA-2947CBD9F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4E0B5-168F-D2D3-DDA8-6838AFEAF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88CF1-1F28-A42D-28F9-C49B07FFC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D8F3-D4F2-491F-A537-779C5858FAC2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97344-0931-087D-7499-A048F0BBA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45634-0F44-6E5B-C3A7-1FDD82FE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48C7-0DEC-49F0-9493-350B6378AC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53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02E75-08AA-C69A-C8E8-C0C82C4A3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C385A-5C9B-2C2A-0F43-A3AF7A9A24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4D6C10-DEB1-6824-1768-250E64428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E7E9A-B4E5-FA96-414E-46CBF2290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D8F3-D4F2-491F-A537-779C5858FAC2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86D43-5854-2093-6556-8B1AC539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0ED23-1EA3-A64F-F206-A8F3A7449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48C7-0DEC-49F0-9493-350B6378AC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16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279AB1-D38E-DC2A-A9FD-DAF69DC6C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8AC27-5035-1C05-4689-75BAB4FDB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3104C-5257-897E-667B-066E4559C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E8D8F3-D4F2-491F-A537-779C5858FAC2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7C8DC-3292-237D-6138-8249F7BC3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6CE05-E81A-543C-1D7F-88615657D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6D48C7-0DEC-49F0-9493-350B6378AC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9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23C649-28EC-F45C-A664-F55E36EDD42F}"/>
              </a:ext>
            </a:extLst>
          </p:cNvPr>
          <p:cNvSpPr/>
          <p:nvPr/>
        </p:nvSpPr>
        <p:spPr>
          <a:xfrm>
            <a:off x="-100914" y="0"/>
            <a:ext cx="12393827" cy="6956854"/>
          </a:xfrm>
          <a:prstGeom prst="rect">
            <a:avLst/>
          </a:prstGeom>
          <a:solidFill>
            <a:srgbClr val="104A64"/>
          </a:solidFill>
          <a:ln>
            <a:solidFill>
              <a:srgbClr val="084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377009-E573-65CB-D249-3615999A3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6093" y="4402807"/>
            <a:ext cx="9139814" cy="1701431"/>
          </a:xfrm>
        </p:spPr>
        <p:txBody>
          <a:bodyPr>
            <a:normAutofit fontScale="92500" lnSpcReduction="10000"/>
          </a:bodyPr>
          <a:lstStyle/>
          <a:p>
            <a:r>
              <a:rPr lang="en-GB" sz="6000" b="1" dirty="0">
                <a:solidFill>
                  <a:schemeClr val="bg1"/>
                </a:solidFill>
              </a:rPr>
              <a:t>Mothers’ Union Banners </a:t>
            </a:r>
          </a:p>
          <a:p>
            <a:r>
              <a:rPr lang="en-GB" sz="6000" b="1" dirty="0">
                <a:solidFill>
                  <a:schemeClr val="bg1"/>
                </a:solidFill>
              </a:rPr>
              <a:t>in Newcastle Diocese</a:t>
            </a:r>
          </a:p>
        </p:txBody>
      </p:sp>
      <p:pic>
        <p:nvPicPr>
          <p:cNvPr id="5" name="Picture 4" descr="A logo for a family&#10;&#10;Description automatically generated">
            <a:extLst>
              <a:ext uri="{FF2B5EF4-FFF2-40B4-BE49-F238E27FC236}">
                <a16:creationId xmlns:a16="http://schemas.microsoft.com/office/drawing/2014/main" id="{35CB8AC5-95BA-31F1-3977-6B2113DDA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t="25642" r="2003" b="24500"/>
          <a:stretch/>
        </p:blipFill>
        <p:spPr>
          <a:xfrm>
            <a:off x="1952368" y="1124464"/>
            <a:ext cx="8204884" cy="2891481"/>
          </a:xfrm>
          <a:prstGeom prst="rect">
            <a:avLst/>
          </a:prstGeom>
          <a:ln w="76200">
            <a:solidFill>
              <a:srgbClr val="459329"/>
            </a:solidFill>
          </a:ln>
        </p:spPr>
      </p:pic>
    </p:spTree>
    <p:extLst>
      <p:ext uri="{BB962C8B-B14F-4D97-AF65-F5344CB8AC3E}">
        <p14:creationId xmlns:p14="http://schemas.microsoft.com/office/powerpoint/2010/main" val="353499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banner with a picture of a person&#10;&#10;Description automatically generated">
            <a:extLst>
              <a:ext uri="{FF2B5EF4-FFF2-40B4-BE49-F238E27FC236}">
                <a16:creationId xmlns:a16="http://schemas.microsoft.com/office/drawing/2014/main" id="{6ABBF255-10DB-E0C6-714E-2A5CA5DB2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4221" y="1611731"/>
            <a:ext cx="5943600" cy="363411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B43CA3-26A7-D738-6305-9B5FC81A0759}"/>
              </a:ext>
            </a:extLst>
          </p:cNvPr>
          <p:cNvSpPr txBox="1"/>
          <p:nvPr/>
        </p:nvSpPr>
        <p:spPr>
          <a:xfrm>
            <a:off x="6759146" y="3292918"/>
            <a:ext cx="489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Christ Church   </a:t>
            </a:r>
            <a:r>
              <a:rPr lang="en-GB" sz="3600" dirty="0" err="1">
                <a:solidFill>
                  <a:schemeClr val="bg1"/>
                </a:solidFill>
              </a:rPr>
              <a:t>Hepple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7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E0C46F-99B2-5877-C4CE-BA4DAA42E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A0FF44E-122A-D06F-2075-AC13B1DCD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85B302-9CB8-ACEE-5527-2880F2BDB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603FA6-D862-F64D-79F2-B7236295A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16EC72-8377-AA97-3010-35A3FC8BE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165D2C-665E-AD77-2912-0929D352068D}"/>
              </a:ext>
            </a:extLst>
          </p:cNvPr>
          <p:cNvSpPr txBox="1"/>
          <p:nvPr/>
        </p:nvSpPr>
        <p:spPr>
          <a:xfrm>
            <a:off x="6666808" y="3292918"/>
            <a:ext cx="4985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chemeClr val="bg1"/>
                </a:solidFill>
              </a:rPr>
              <a:t>Alwinton</a:t>
            </a:r>
            <a:r>
              <a:rPr lang="en-GB" sz="3600" dirty="0">
                <a:solidFill>
                  <a:schemeClr val="bg1"/>
                </a:solidFill>
              </a:rPr>
              <a:t> with Holystone</a:t>
            </a:r>
          </a:p>
        </p:txBody>
      </p:sp>
      <p:pic>
        <p:nvPicPr>
          <p:cNvPr id="5" name="Picture 4" descr="A blue and gold banner with a cross on it&#10;&#10;AI-generated content may be incorrect.">
            <a:extLst>
              <a:ext uri="{FF2B5EF4-FFF2-40B4-BE49-F238E27FC236}">
                <a16:creationId xmlns:a16="http://schemas.microsoft.com/office/drawing/2014/main" id="{ABD7547A-135D-B8E9-CC73-5BED9718E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6964" y="1196818"/>
            <a:ext cx="5951913" cy="446393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2702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banner on a brick wall&#10;&#10;Description automatically generated">
            <a:extLst>
              <a:ext uri="{FF2B5EF4-FFF2-40B4-BE49-F238E27FC236}">
                <a16:creationId xmlns:a16="http://schemas.microsoft.com/office/drawing/2014/main" id="{273B1509-F46D-9DC6-874B-501EE0E64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" t="33188" r="30532" b="13919"/>
          <a:stretch/>
        </p:blipFill>
        <p:spPr>
          <a:xfrm rot="5400000">
            <a:off x="1478048" y="1496582"/>
            <a:ext cx="6110127" cy="386440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F7B31F-8681-4678-1E5D-95D2541699E3}"/>
              </a:ext>
            </a:extLst>
          </p:cNvPr>
          <p:cNvSpPr txBox="1"/>
          <p:nvPr/>
        </p:nvSpPr>
        <p:spPr>
          <a:xfrm>
            <a:off x="7352271" y="3243491"/>
            <a:ext cx="473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St Peter  </a:t>
            </a:r>
            <a:r>
              <a:rPr lang="en-GB" sz="3600" dirty="0" err="1">
                <a:solidFill>
                  <a:schemeClr val="bg1"/>
                </a:solidFill>
              </a:rPr>
              <a:t>Monkseaton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90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banner on a wall&#10;&#10;Description automatically generated">
            <a:extLst>
              <a:ext uri="{FF2B5EF4-FFF2-40B4-BE49-F238E27FC236}">
                <a16:creationId xmlns:a16="http://schemas.microsoft.com/office/drawing/2014/main" id="{8EB489C8-87C1-9899-41CB-2614FF472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t="19208" r="3947"/>
          <a:stretch/>
        </p:blipFill>
        <p:spPr>
          <a:xfrm rot="5400000">
            <a:off x="966976" y="1383957"/>
            <a:ext cx="5739594" cy="409008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CE8909-A816-1136-6E09-AD546FB56DE7}"/>
              </a:ext>
            </a:extLst>
          </p:cNvPr>
          <p:cNvSpPr txBox="1"/>
          <p:nvPr/>
        </p:nvSpPr>
        <p:spPr>
          <a:xfrm>
            <a:off x="6598508" y="3331255"/>
            <a:ext cx="499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St George’s  Cullercoats</a:t>
            </a:r>
          </a:p>
        </p:txBody>
      </p:sp>
    </p:spTree>
    <p:extLst>
      <p:ext uri="{BB962C8B-B14F-4D97-AF65-F5344CB8AC3E}">
        <p14:creationId xmlns:p14="http://schemas.microsoft.com/office/powerpoint/2010/main" val="69506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and blue banner with a person on it&#10;&#10;Description automatically generated">
            <a:extLst>
              <a:ext uri="{FF2B5EF4-FFF2-40B4-BE49-F238E27FC236}">
                <a16:creationId xmlns:a16="http://schemas.microsoft.com/office/drawing/2014/main" id="{577643B1-3528-44ED-ED38-7D639F112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3" t="7642" r="14675" b="1471"/>
          <a:stretch/>
        </p:blipFill>
        <p:spPr>
          <a:xfrm rot="5400000">
            <a:off x="1525417" y="1441404"/>
            <a:ext cx="5548708" cy="390397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B8396C-36A3-7FC6-9486-2E94C6CD758B}"/>
              </a:ext>
            </a:extLst>
          </p:cNvPr>
          <p:cNvSpPr txBox="1"/>
          <p:nvPr/>
        </p:nvSpPr>
        <p:spPr>
          <a:xfrm>
            <a:off x="6596231" y="3136398"/>
            <a:ext cx="4783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St Cuthbert’s   Blyth</a:t>
            </a:r>
          </a:p>
        </p:txBody>
      </p:sp>
    </p:spTree>
    <p:extLst>
      <p:ext uri="{BB962C8B-B14F-4D97-AF65-F5344CB8AC3E}">
        <p14:creationId xmlns:p14="http://schemas.microsoft.com/office/powerpoint/2010/main" val="264451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and gold banner on a pole&#10;&#10;Description automatically generated">
            <a:extLst>
              <a:ext uri="{FF2B5EF4-FFF2-40B4-BE49-F238E27FC236}">
                <a16:creationId xmlns:a16="http://schemas.microsoft.com/office/drawing/2014/main" id="{72BF0BCC-A4EF-04CE-50F2-72F412C59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14145" r="27491" b="17288"/>
          <a:stretch/>
        </p:blipFill>
        <p:spPr>
          <a:xfrm rot="5400000">
            <a:off x="1182690" y="1135308"/>
            <a:ext cx="5974899" cy="438611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2DB2FE-02C8-A70D-E45F-4ED7227E4CCC}"/>
              </a:ext>
            </a:extLst>
          </p:cNvPr>
          <p:cNvSpPr txBox="1"/>
          <p:nvPr/>
        </p:nvSpPr>
        <p:spPr>
          <a:xfrm>
            <a:off x="7018638" y="3294185"/>
            <a:ext cx="4587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St Bede’s  Newsham</a:t>
            </a:r>
          </a:p>
        </p:txBody>
      </p:sp>
    </p:spTree>
    <p:extLst>
      <p:ext uri="{BB962C8B-B14F-4D97-AF65-F5344CB8AC3E}">
        <p14:creationId xmlns:p14="http://schemas.microsoft.com/office/powerpoint/2010/main" val="270849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gold banner on a wall&#10;&#10;Description automatically generated">
            <a:extLst>
              <a:ext uri="{FF2B5EF4-FFF2-40B4-BE49-F238E27FC236}">
                <a16:creationId xmlns:a16="http://schemas.microsoft.com/office/drawing/2014/main" id="{E1A1D2A8-ECE5-5391-3C7A-0FBC491F6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2722" r="12831" b="1657"/>
          <a:stretch/>
        </p:blipFill>
        <p:spPr>
          <a:xfrm>
            <a:off x="2594557" y="333228"/>
            <a:ext cx="3877109" cy="619111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362E96-5105-D3C2-DFE3-17C31959147D}"/>
              </a:ext>
            </a:extLst>
          </p:cNvPr>
          <p:cNvSpPr txBox="1"/>
          <p:nvPr/>
        </p:nvSpPr>
        <p:spPr>
          <a:xfrm>
            <a:off x="7043350" y="3294185"/>
            <a:ext cx="470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St Paul’s  Choppington</a:t>
            </a:r>
          </a:p>
        </p:txBody>
      </p:sp>
    </p:spTree>
    <p:extLst>
      <p:ext uri="{BB962C8B-B14F-4D97-AF65-F5344CB8AC3E}">
        <p14:creationId xmlns:p14="http://schemas.microsoft.com/office/powerpoint/2010/main" val="27231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anner on a pole&#10;&#10;Description automatically generated">
            <a:extLst>
              <a:ext uri="{FF2B5EF4-FFF2-40B4-BE49-F238E27FC236}">
                <a16:creationId xmlns:a16="http://schemas.microsoft.com/office/drawing/2014/main" id="{78075000-95D2-5396-E756-C6FF3C5BD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4" t="7034" r="15460" b="16090"/>
          <a:stretch/>
        </p:blipFill>
        <p:spPr>
          <a:xfrm>
            <a:off x="2446638" y="536609"/>
            <a:ext cx="3954161" cy="591721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08AEF9-0B48-D01B-662E-20203A11DF61}"/>
              </a:ext>
            </a:extLst>
          </p:cNvPr>
          <p:cNvSpPr txBox="1"/>
          <p:nvPr/>
        </p:nvSpPr>
        <p:spPr>
          <a:xfrm>
            <a:off x="7132701" y="3281828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St John’s  </a:t>
            </a:r>
            <a:r>
              <a:rPr lang="en-GB" sz="3600" dirty="0" err="1">
                <a:solidFill>
                  <a:schemeClr val="bg1"/>
                </a:solidFill>
              </a:rPr>
              <a:t>Earsdon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635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carpet&#10;&#10;Description automatically generated">
            <a:extLst>
              <a:ext uri="{FF2B5EF4-FFF2-40B4-BE49-F238E27FC236}">
                <a16:creationId xmlns:a16="http://schemas.microsoft.com/office/drawing/2014/main" id="{291285B0-C766-53C9-C1FC-78A8E19D5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" b="19999"/>
          <a:stretch/>
        </p:blipFill>
        <p:spPr>
          <a:xfrm>
            <a:off x="2286001" y="433754"/>
            <a:ext cx="3895594" cy="5966832"/>
          </a:xfrm>
          <a:prstGeom prst="rect">
            <a:avLst/>
          </a:prstGeom>
          <a:ln w="76200">
            <a:solidFill>
              <a:schemeClr val="bg1">
                <a:lumMod val="9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8FF9E7-7EF3-F6E2-B3CA-202A4B2BE84D}"/>
              </a:ext>
            </a:extLst>
          </p:cNvPr>
          <p:cNvSpPr txBox="1"/>
          <p:nvPr/>
        </p:nvSpPr>
        <p:spPr>
          <a:xfrm>
            <a:off x="7010400" y="3294185"/>
            <a:ext cx="4595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MU  </a:t>
            </a:r>
            <a:r>
              <a:rPr lang="en-GB" sz="3600" dirty="0" err="1">
                <a:solidFill>
                  <a:schemeClr val="bg1"/>
                </a:solidFill>
              </a:rPr>
              <a:t>Earsdon</a:t>
            </a:r>
            <a:r>
              <a:rPr lang="en-GB" sz="3600" dirty="0">
                <a:solidFill>
                  <a:schemeClr val="bg1"/>
                </a:solidFill>
              </a:rPr>
              <a:t> and </a:t>
            </a:r>
            <a:r>
              <a:rPr lang="en-GB" sz="3600" dirty="0" err="1">
                <a:solidFill>
                  <a:schemeClr val="bg1"/>
                </a:solidFill>
              </a:rPr>
              <a:t>Backworth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5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een banner with gold tassels on a wall&#10;&#10;Description automatically generated">
            <a:extLst>
              <a:ext uri="{FF2B5EF4-FFF2-40B4-BE49-F238E27FC236}">
                <a16:creationId xmlns:a16="http://schemas.microsoft.com/office/drawing/2014/main" id="{C83254D3-0C16-A115-E40D-FCA76D6AF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r="8585" b="20901"/>
          <a:stretch/>
        </p:blipFill>
        <p:spPr>
          <a:xfrm>
            <a:off x="2125066" y="541943"/>
            <a:ext cx="4597009" cy="564191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9CF0D-963A-2A96-8719-A6A15B293061}"/>
              </a:ext>
            </a:extLst>
          </p:cNvPr>
          <p:cNvSpPr txBox="1"/>
          <p:nvPr/>
        </p:nvSpPr>
        <p:spPr>
          <a:xfrm>
            <a:off x="7253416" y="3294185"/>
            <a:ext cx="435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St John’s  </a:t>
            </a:r>
            <a:r>
              <a:rPr lang="en-GB" sz="3600" dirty="0" err="1">
                <a:solidFill>
                  <a:schemeClr val="bg1"/>
                </a:solidFill>
              </a:rPr>
              <a:t>Backworth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5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anner from a wall&#10;&#10;Description automatically generated">
            <a:extLst>
              <a:ext uri="{FF2B5EF4-FFF2-40B4-BE49-F238E27FC236}">
                <a16:creationId xmlns:a16="http://schemas.microsoft.com/office/drawing/2014/main" id="{D2FD2B36-FCC8-E0C5-8FF9-FC2DEDE03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" t="3127" r="15700" b="2088"/>
          <a:stretch/>
        </p:blipFill>
        <p:spPr>
          <a:xfrm>
            <a:off x="2128526" y="339969"/>
            <a:ext cx="4132385" cy="597876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2AC7F9-47E7-ED62-6712-306ED153CB0D}"/>
              </a:ext>
            </a:extLst>
          </p:cNvPr>
          <p:cNvSpPr txBox="1"/>
          <p:nvPr/>
        </p:nvSpPr>
        <p:spPr>
          <a:xfrm>
            <a:off x="7011135" y="3282462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YORK PROVINCIAL BANNER</a:t>
            </a:r>
          </a:p>
        </p:txBody>
      </p:sp>
    </p:spTree>
    <p:extLst>
      <p:ext uri="{BB962C8B-B14F-4D97-AF65-F5344CB8AC3E}">
        <p14:creationId xmlns:p14="http://schemas.microsoft.com/office/powerpoint/2010/main" val="854577398"/>
      </p:ext>
    </p:extLst>
  </p:cSld>
  <p:clrMapOvr>
    <a:masterClrMapping/>
  </p:clrMapOvr>
  <p:transition advClick="0" advTm="20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banner on a wall&#10;&#10;Description automatically generated">
            <a:extLst>
              <a:ext uri="{FF2B5EF4-FFF2-40B4-BE49-F238E27FC236}">
                <a16:creationId xmlns:a16="http://schemas.microsoft.com/office/drawing/2014/main" id="{791A84D7-8040-7803-16F1-133248818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t="1379" r="15607" b="8109"/>
          <a:stretch/>
        </p:blipFill>
        <p:spPr>
          <a:xfrm>
            <a:off x="2172389" y="456986"/>
            <a:ext cx="4442840" cy="59436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4624CB-C148-6D15-5534-3442CE1AA71B}"/>
              </a:ext>
            </a:extLst>
          </p:cNvPr>
          <p:cNvSpPr txBox="1"/>
          <p:nvPr/>
        </p:nvSpPr>
        <p:spPr>
          <a:xfrm>
            <a:off x="7080421" y="3317632"/>
            <a:ext cx="4732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Holy Saviour   Tynemouth</a:t>
            </a:r>
          </a:p>
        </p:txBody>
      </p:sp>
    </p:spTree>
    <p:extLst>
      <p:ext uri="{BB962C8B-B14F-4D97-AF65-F5344CB8AC3E}">
        <p14:creationId xmlns:p14="http://schemas.microsoft.com/office/powerpoint/2010/main" val="346989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eligious art piece of fabric&#10;&#10;Description automatically generated with medium confidence">
            <a:extLst>
              <a:ext uri="{FF2B5EF4-FFF2-40B4-BE49-F238E27FC236}">
                <a16:creationId xmlns:a16="http://schemas.microsoft.com/office/drawing/2014/main" id="{027330F6-1FCE-6051-5EAE-CEF82423C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610" y="492624"/>
            <a:ext cx="4194517" cy="587232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1F0B86-9E71-FF71-543D-6E7D4B6A34F4}"/>
              </a:ext>
            </a:extLst>
          </p:cNvPr>
          <p:cNvSpPr txBox="1"/>
          <p:nvPr/>
        </p:nvSpPr>
        <p:spPr>
          <a:xfrm>
            <a:off x="7728348" y="3333714"/>
            <a:ext cx="358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Christ Church North Shields</a:t>
            </a:r>
          </a:p>
        </p:txBody>
      </p:sp>
    </p:spTree>
    <p:extLst>
      <p:ext uri="{BB962C8B-B14F-4D97-AF65-F5344CB8AC3E}">
        <p14:creationId xmlns:p14="http://schemas.microsoft.com/office/powerpoint/2010/main" val="69376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flag on a pole&#10;&#10;Description automatically generated">
            <a:extLst>
              <a:ext uri="{FF2B5EF4-FFF2-40B4-BE49-F238E27FC236}">
                <a16:creationId xmlns:a16="http://schemas.microsoft.com/office/drawing/2014/main" id="{983A8129-50EE-C16A-D48B-3002F6FB7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t="20398" r="18316" b="5083"/>
          <a:stretch/>
        </p:blipFill>
        <p:spPr>
          <a:xfrm rot="5400000">
            <a:off x="1222585" y="1172943"/>
            <a:ext cx="5572897" cy="451168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2EE4A8-1527-B5AB-BECF-86F75EA08BA5}"/>
              </a:ext>
            </a:extLst>
          </p:cNvPr>
          <p:cNvSpPr txBox="1"/>
          <p:nvPr/>
        </p:nvSpPr>
        <p:spPr>
          <a:xfrm>
            <a:off x="7284396" y="3317632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MU  Morpeth</a:t>
            </a:r>
          </a:p>
        </p:txBody>
      </p:sp>
    </p:spTree>
    <p:extLst>
      <p:ext uri="{BB962C8B-B14F-4D97-AF65-F5344CB8AC3E}">
        <p14:creationId xmlns:p14="http://schemas.microsoft.com/office/powerpoint/2010/main" val="359381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and gold banner on a pole&#10;&#10;Description automatically generated">
            <a:extLst>
              <a:ext uri="{FF2B5EF4-FFF2-40B4-BE49-F238E27FC236}">
                <a16:creationId xmlns:a16="http://schemas.microsoft.com/office/drawing/2014/main" id="{F8E24FF7-C184-5553-1866-8E53FF30E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6036" r="3470" b="30296"/>
          <a:stretch/>
        </p:blipFill>
        <p:spPr>
          <a:xfrm>
            <a:off x="2107899" y="414806"/>
            <a:ext cx="4553936" cy="575121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CAEE04-E990-248D-B8B6-45E04EE2B13F}"/>
              </a:ext>
            </a:extLst>
          </p:cNvPr>
          <p:cNvSpPr txBox="1"/>
          <p:nvPr/>
        </p:nvSpPr>
        <p:spPr>
          <a:xfrm>
            <a:off x="7284395" y="3317632"/>
            <a:ext cx="4293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St John  Seaton Hirst</a:t>
            </a:r>
          </a:p>
        </p:txBody>
      </p:sp>
    </p:spTree>
    <p:extLst>
      <p:ext uri="{BB962C8B-B14F-4D97-AF65-F5344CB8AC3E}">
        <p14:creationId xmlns:p14="http://schemas.microsoft.com/office/powerpoint/2010/main" val="256518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banner with gold text&#10;&#10;Description automatically generated">
            <a:extLst>
              <a:ext uri="{FF2B5EF4-FFF2-40B4-BE49-F238E27FC236}">
                <a16:creationId xmlns:a16="http://schemas.microsoft.com/office/drawing/2014/main" id="{4507B87F-4AB9-0422-CD7C-FB880CAC0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t="10267" r="5608" b="2367"/>
          <a:stretch/>
        </p:blipFill>
        <p:spPr>
          <a:xfrm>
            <a:off x="2026508" y="602889"/>
            <a:ext cx="4274298" cy="551655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F8577C-E797-59E0-2591-94991D496F28}"/>
              </a:ext>
            </a:extLst>
          </p:cNvPr>
          <p:cNvSpPr txBox="1"/>
          <p:nvPr/>
        </p:nvSpPr>
        <p:spPr>
          <a:xfrm>
            <a:off x="7284396" y="3317632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MU  Stannington</a:t>
            </a:r>
          </a:p>
        </p:txBody>
      </p:sp>
    </p:spTree>
    <p:extLst>
      <p:ext uri="{BB962C8B-B14F-4D97-AF65-F5344CB8AC3E}">
        <p14:creationId xmlns:p14="http://schemas.microsoft.com/office/powerpoint/2010/main" val="420348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ug on a wall&#10;&#10;Description automatically generated">
            <a:extLst>
              <a:ext uri="{FF2B5EF4-FFF2-40B4-BE49-F238E27FC236}">
                <a16:creationId xmlns:a16="http://schemas.microsoft.com/office/drawing/2014/main" id="{D2B626BC-D7EE-2BBB-AB0C-41665ADEF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1" r="6256" b="2866"/>
          <a:stretch/>
        </p:blipFill>
        <p:spPr>
          <a:xfrm rot="5400000">
            <a:off x="1639036" y="1199936"/>
            <a:ext cx="5943600" cy="44577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B2C5B4-6255-7125-6003-6CE772D28D97}"/>
              </a:ext>
            </a:extLst>
          </p:cNvPr>
          <p:cNvSpPr txBox="1"/>
          <p:nvPr/>
        </p:nvSpPr>
        <p:spPr>
          <a:xfrm>
            <a:off x="7491047" y="3294185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Hexham Deanery</a:t>
            </a:r>
          </a:p>
        </p:txBody>
      </p:sp>
    </p:spTree>
    <p:extLst>
      <p:ext uri="{BB962C8B-B14F-4D97-AF65-F5344CB8AC3E}">
        <p14:creationId xmlns:p14="http://schemas.microsoft.com/office/powerpoint/2010/main" val="1035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anner with a picture of a mother and child&#10;&#10;Description automatically generated">
            <a:extLst>
              <a:ext uri="{FF2B5EF4-FFF2-40B4-BE49-F238E27FC236}">
                <a16:creationId xmlns:a16="http://schemas.microsoft.com/office/drawing/2014/main" id="{9D81892A-3774-351A-7626-7A585CFA6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79" y="456986"/>
            <a:ext cx="3728066" cy="59436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8FFBEA-DE39-4331-39F1-7BEFD5429E11}"/>
              </a:ext>
            </a:extLst>
          </p:cNvPr>
          <p:cNvSpPr txBox="1"/>
          <p:nvPr/>
        </p:nvSpPr>
        <p:spPr>
          <a:xfrm>
            <a:off x="7491047" y="3294185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Hexham Abbey</a:t>
            </a:r>
          </a:p>
        </p:txBody>
      </p:sp>
    </p:spTree>
    <p:extLst>
      <p:ext uri="{BB962C8B-B14F-4D97-AF65-F5344CB8AC3E}">
        <p14:creationId xmlns:p14="http://schemas.microsoft.com/office/powerpoint/2010/main" val="94984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banner with gold text&#10;&#10;Description automatically generated">
            <a:extLst>
              <a:ext uri="{FF2B5EF4-FFF2-40B4-BE49-F238E27FC236}">
                <a16:creationId xmlns:a16="http://schemas.microsoft.com/office/drawing/2014/main" id="{E07E43D2-A5F4-8624-8EA1-7D1C6819E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" r="2491"/>
          <a:stretch/>
        </p:blipFill>
        <p:spPr>
          <a:xfrm rot="5400000">
            <a:off x="1564850" y="1283112"/>
            <a:ext cx="5708820" cy="422999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DA630-B91F-520A-6290-15488D00F774}"/>
              </a:ext>
            </a:extLst>
          </p:cNvPr>
          <p:cNvSpPr txBox="1"/>
          <p:nvPr/>
        </p:nvSpPr>
        <p:spPr>
          <a:xfrm>
            <a:off x="7162801" y="2643956"/>
            <a:ext cx="3634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MU  </a:t>
            </a:r>
            <a:r>
              <a:rPr lang="en-GB" sz="3600" dirty="0" err="1">
                <a:solidFill>
                  <a:schemeClr val="bg1"/>
                </a:solidFill>
              </a:rPr>
              <a:t>Beltingham</a:t>
            </a:r>
            <a:endParaRPr lang="en-GB" sz="3600" dirty="0">
              <a:solidFill>
                <a:schemeClr val="bg1"/>
              </a:solidFill>
            </a:endParaRPr>
          </a:p>
          <a:p>
            <a:pPr algn="ctr"/>
            <a:r>
              <a:rPr lang="en-GB" sz="3600" dirty="0">
                <a:solidFill>
                  <a:schemeClr val="bg1"/>
                </a:solidFill>
              </a:rPr>
              <a:t> with Henshaw</a:t>
            </a:r>
          </a:p>
        </p:txBody>
      </p:sp>
    </p:spTree>
    <p:extLst>
      <p:ext uri="{BB962C8B-B14F-4D97-AF65-F5344CB8AC3E}">
        <p14:creationId xmlns:p14="http://schemas.microsoft.com/office/powerpoint/2010/main" val="425628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anner with a picture of a person and child&#10;&#10;Description automatically generated">
            <a:extLst>
              <a:ext uri="{FF2B5EF4-FFF2-40B4-BE49-F238E27FC236}">
                <a16:creationId xmlns:a16="http://schemas.microsoft.com/office/drawing/2014/main" id="{9BA815EF-43B1-B94A-41C6-4A2184BB4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0" b="11710"/>
          <a:stretch/>
        </p:blipFill>
        <p:spPr>
          <a:xfrm rot="5400000">
            <a:off x="1846195" y="1445242"/>
            <a:ext cx="5943600" cy="396708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BF1B17-5F86-75F6-6EBB-B63C27253F92}"/>
              </a:ext>
            </a:extLst>
          </p:cNvPr>
          <p:cNvSpPr txBox="1"/>
          <p:nvPr/>
        </p:nvSpPr>
        <p:spPr>
          <a:xfrm>
            <a:off x="7162801" y="2643956"/>
            <a:ext cx="3634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Holy Cross</a:t>
            </a:r>
          </a:p>
          <a:p>
            <a:pPr algn="ctr"/>
            <a:r>
              <a:rPr lang="en-GB" sz="3600">
                <a:solidFill>
                  <a:schemeClr val="bg1"/>
                </a:solidFill>
              </a:rPr>
              <a:t> Haltwhistle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banner with gold text&#10;&#10;Description automatically generated">
            <a:extLst>
              <a:ext uri="{FF2B5EF4-FFF2-40B4-BE49-F238E27FC236}">
                <a16:creationId xmlns:a16="http://schemas.microsoft.com/office/drawing/2014/main" id="{39480AB4-576E-F769-C94B-61D1075F3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" t="12663" r="13499" b="3313"/>
          <a:stretch/>
        </p:blipFill>
        <p:spPr>
          <a:xfrm>
            <a:off x="2536491" y="375439"/>
            <a:ext cx="4267712" cy="598829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F88485-D0EE-B05A-C8A4-620009851FCC}"/>
              </a:ext>
            </a:extLst>
          </p:cNvPr>
          <p:cNvSpPr txBox="1"/>
          <p:nvPr/>
        </p:nvSpPr>
        <p:spPr>
          <a:xfrm>
            <a:off x="7579891" y="3047049"/>
            <a:ext cx="3963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St Cuthbert’s  Haydon Bridge</a:t>
            </a:r>
          </a:p>
        </p:txBody>
      </p:sp>
    </p:spTree>
    <p:extLst>
      <p:ext uri="{BB962C8B-B14F-4D97-AF65-F5344CB8AC3E}">
        <p14:creationId xmlns:p14="http://schemas.microsoft.com/office/powerpoint/2010/main" val="304648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banner with a logo&#10;&#10;Description automatically generated">
            <a:extLst>
              <a:ext uri="{FF2B5EF4-FFF2-40B4-BE49-F238E27FC236}">
                <a16:creationId xmlns:a16="http://schemas.microsoft.com/office/drawing/2014/main" id="{166792FD-C851-832C-45E9-251B015DB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3589" y="1608559"/>
            <a:ext cx="5943600" cy="364045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A0E350-80DE-54AB-896F-91D321588A05}"/>
              </a:ext>
            </a:extLst>
          </p:cNvPr>
          <p:cNvSpPr txBox="1"/>
          <p:nvPr/>
        </p:nvSpPr>
        <p:spPr>
          <a:xfrm>
            <a:off x="6692791" y="3324856"/>
            <a:ext cx="4415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DIOCESAN  BANNER</a:t>
            </a:r>
          </a:p>
        </p:txBody>
      </p:sp>
    </p:spTree>
    <p:extLst>
      <p:ext uri="{BB962C8B-B14F-4D97-AF65-F5344CB8AC3E}">
        <p14:creationId xmlns:p14="http://schemas.microsoft.com/office/powerpoint/2010/main" val="188502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and gold banner on a wooden wall&#10;&#10;Description automatically generated">
            <a:extLst>
              <a:ext uri="{FF2B5EF4-FFF2-40B4-BE49-F238E27FC236}">
                <a16:creationId xmlns:a16="http://schemas.microsoft.com/office/drawing/2014/main" id="{F2250942-33A4-367F-AFAF-57C63AF22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6" r="3444" b="2130"/>
          <a:stretch/>
        </p:blipFill>
        <p:spPr>
          <a:xfrm>
            <a:off x="2211942" y="358465"/>
            <a:ext cx="4642339" cy="584158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FC172E-9534-5C64-6101-0F5BADF599D8}"/>
              </a:ext>
            </a:extLst>
          </p:cNvPr>
          <p:cNvSpPr txBox="1"/>
          <p:nvPr/>
        </p:nvSpPr>
        <p:spPr>
          <a:xfrm>
            <a:off x="7367796" y="3279257"/>
            <a:ext cx="4349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St Oswin  </a:t>
            </a:r>
            <a:r>
              <a:rPr lang="en-GB" sz="3600" dirty="0" err="1">
                <a:solidFill>
                  <a:schemeClr val="bg1"/>
                </a:solidFill>
              </a:rPr>
              <a:t>Wylam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7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banner with a picture of a person holding a child&#10;&#10;Description automatically generated">
            <a:extLst>
              <a:ext uri="{FF2B5EF4-FFF2-40B4-BE49-F238E27FC236}">
                <a16:creationId xmlns:a16="http://schemas.microsoft.com/office/drawing/2014/main" id="{B96E3F34-2ACF-7D65-16B5-53D88F4C8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6" r="26070"/>
          <a:stretch/>
        </p:blipFill>
        <p:spPr>
          <a:xfrm>
            <a:off x="2521432" y="456986"/>
            <a:ext cx="4023360" cy="59436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57AB39-2660-A5B2-9A27-3084F85D4BB4}"/>
              </a:ext>
            </a:extLst>
          </p:cNvPr>
          <p:cNvSpPr txBox="1"/>
          <p:nvPr/>
        </p:nvSpPr>
        <p:spPr>
          <a:xfrm>
            <a:off x="7375836" y="3317632"/>
            <a:ext cx="4023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St </a:t>
            </a:r>
            <a:r>
              <a:rPr lang="en-GB" sz="3600" dirty="0" err="1">
                <a:solidFill>
                  <a:schemeClr val="bg1"/>
                </a:solidFill>
              </a:rPr>
              <a:t>Bartholemew</a:t>
            </a:r>
            <a:r>
              <a:rPr lang="en-GB" sz="3600" dirty="0">
                <a:solidFill>
                  <a:schemeClr val="bg1"/>
                </a:solidFill>
              </a:rPr>
              <a:t>  Longbenton</a:t>
            </a:r>
          </a:p>
        </p:txBody>
      </p:sp>
    </p:spTree>
    <p:extLst>
      <p:ext uri="{BB962C8B-B14F-4D97-AF65-F5344CB8AC3E}">
        <p14:creationId xmlns:p14="http://schemas.microsoft.com/office/powerpoint/2010/main" val="123297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4EE4A5-6DD0-5D0F-7A0E-BDF4132426A4}"/>
              </a:ext>
            </a:extLst>
          </p:cNvPr>
          <p:cNvSpPr txBox="1"/>
          <p:nvPr/>
        </p:nvSpPr>
        <p:spPr>
          <a:xfrm>
            <a:off x="6913693" y="310562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St Francis  Heaton</a:t>
            </a:r>
          </a:p>
        </p:txBody>
      </p:sp>
      <p:pic>
        <p:nvPicPr>
          <p:cNvPr id="5" name="Picture 4" descr="A close-up of a banner&#10;&#10;Description automatically generated">
            <a:extLst>
              <a:ext uri="{FF2B5EF4-FFF2-40B4-BE49-F238E27FC236}">
                <a16:creationId xmlns:a16="http://schemas.microsoft.com/office/drawing/2014/main" id="{98835F65-9A00-1730-0270-25BE9C964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" t="31979" r="28464" b="19041"/>
          <a:stretch/>
        </p:blipFill>
        <p:spPr>
          <a:xfrm rot="5400000">
            <a:off x="1509746" y="1559456"/>
            <a:ext cx="6046732" cy="354106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9883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banner with gold text and angels on it&#10;&#10;Description automatically generated">
            <a:extLst>
              <a:ext uri="{FF2B5EF4-FFF2-40B4-BE49-F238E27FC236}">
                <a16:creationId xmlns:a16="http://schemas.microsoft.com/office/drawing/2014/main" id="{838AC020-5FA6-69A5-EC7E-A17EF9A4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" t="5089" r="11081"/>
          <a:stretch/>
        </p:blipFill>
        <p:spPr>
          <a:xfrm>
            <a:off x="2075935" y="526877"/>
            <a:ext cx="4020065" cy="580424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6D5952-E45D-4AD4-A775-BD991506B714}"/>
              </a:ext>
            </a:extLst>
          </p:cNvPr>
          <p:cNvSpPr txBox="1"/>
          <p:nvPr/>
        </p:nvSpPr>
        <p:spPr>
          <a:xfrm>
            <a:off x="6901336" y="3292919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St Gabriel  Heaton</a:t>
            </a:r>
          </a:p>
        </p:txBody>
      </p:sp>
    </p:spTree>
    <p:extLst>
      <p:ext uri="{BB962C8B-B14F-4D97-AF65-F5344CB8AC3E}">
        <p14:creationId xmlns:p14="http://schemas.microsoft.com/office/powerpoint/2010/main" val="396740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banner with a picture on it&#10;&#10;Description automatically generated">
            <a:extLst>
              <a:ext uri="{FF2B5EF4-FFF2-40B4-BE49-F238E27FC236}">
                <a16:creationId xmlns:a16="http://schemas.microsoft.com/office/drawing/2014/main" id="{10B09B4D-6A1B-9357-95C1-1DBC83F5B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3" t="18547" r="5207" b="18968"/>
          <a:stretch/>
        </p:blipFill>
        <p:spPr>
          <a:xfrm rot="5400000">
            <a:off x="1769402" y="1355189"/>
            <a:ext cx="5851952" cy="392488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C82432-667B-5BAE-8675-B192AE4BEF27}"/>
              </a:ext>
            </a:extLst>
          </p:cNvPr>
          <p:cNvSpPr txBox="1"/>
          <p:nvPr/>
        </p:nvSpPr>
        <p:spPr>
          <a:xfrm>
            <a:off x="7096309" y="3317632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All Saints  Gosforth</a:t>
            </a:r>
          </a:p>
        </p:txBody>
      </p:sp>
    </p:spTree>
    <p:extLst>
      <p:ext uri="{BB962C8B-B14F-4D97-AF65-F5344CB8AC3E}">
        <p14:creationId xmlns:p14="http://schemas.microsoft.com/office/powerpoint/2010/main" val="131798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arge tapestry on a wall&#10;&#10;Description automatically generated">
            <a:extLst>
              <a:ext uri="{FF2B5EF4-FFF2-40B4-BE49-F238E27FC236}">
                <a16:creationId xmlns:a16="http://schemas.microsoft.com/office/drawing/2014/main" id="{6B6639E6-0E19-A23A-5E7E-D5844B2FB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1" b="13576"/>
          <a:stretch/>
        </p:blipFill>
        <p:spPr>
          <a:xfrm rot="5400000">
            <a:off x="1639036" y="1199936"/>
            <a:ext cx="5943600" cy="44577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68F249-605F-67AC-E9A0-E64B0CA0BF91}"/>
              </a:ext>
            </a:extLst>
          </p:cNvPr>
          <p:cNvSpPr txBox="1"/>
          <p:nvPr/>
        </p:nvSpPr>
        <p:spPr>
          <a:xfrm>
            <a:off x="7284396" y="3317632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Ven Bede  </a:t>
            </a:r>
            <a:r>
              <a:rPr lang="en-GB" sz="3600" dirty="0" err="1">
                <a:solidFill>
                  <a:schemeClr val="bg1"/>
                </a:solidFill>
              </a:rPr>
              <a:t>Benwell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4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ed banner with gold text&#10;&#10;Description automatically generated">
            <a:extLst>
              <a:ext uri="{FF2B5EF4-FFF2-40B4-BE49-F238E27FC236}">
                <a16:creationId xmlns:a16="http://schemas.microsoft.com/office/drawing/2014/main" id="{EAAB27BD-3003-7C5F-58F2-65115BB8F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6" t="15629" r="20410" b="10251"/>
          <a:stretch/>
        </p:blipFill>
        <p:spPr>
          <a:xfrm rot="5400000">
            <a:off x="959057" y="1264026"/>
            <a:ext cx="5943600" cy="432952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498E74-2F09-84E6-4A6D-9B965C3D159B}"/>
              </a:ext>
            </a:extLst>
          </p:cNvPr>
          <p:cNvSpPr txBox="1"/>
          <p:nvPr/>
        </p:nvSpPr>
        <p:spPr>
          <a:xfrm>
            <a:off x="6376086" y="3317632"/>
            <a:ext cx="524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St Margaret’s  Scotswood</a:t>
            </a:r>
          </a:p>
        </p:txBody>
      </p:sp>
    </p:spTree>
    <p:extLst>
      <p:ext uri="{BB962C8B-B14F-4D97-AF65-F5344CB8AC3E}">
        <p14:creationId xmlns:p14="http://schemas.microsoft.com/office/powerpoint/2010/main" val="413032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gold banner on a wall&#10;&#10;Description automatically generated">
            <a:extLst>
              <a:ext uri="{FF2B5EF4-FFF2-40B4-BE49-F238E27FC236}">
                <a16:creationId xmlns:a16="http://schemas.microsoft.com/office/drawing/2014/main" id="{230F5642-A10A-D832-3795-7A03E8F1F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21454" y="1144387"/>
            <a:ext cx="5795319" cy="434648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4F9D80-8017-FEE9-477A-1B6E96F567AF}"/>
              </a:ext>
            </a:extLst>
          </p:cNvPr>
          <p:cNvSpPr txBox="1"/>
          <p:nvPr/>
        </p:nvSpPr>
        <p:spPr>
          <a:xfrm>
            <a:off x="7432677" y="3317631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St John  </a:t>
            </a:r>
            <a:r>
              <a:rPr lang="en-GB" sz="3600" dirty="0" err="1">
                <a:solidFill>
                  <a:schemeClr val="bg1"/>
                </a:solidFill>
              </a:rPr>
              <a:t>Benwell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7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banner with gold text&#10;&#10;Description automatically generated">
            <a:extLst>
              <a:ext uri="{FF2B5EF4-FFF2-40B4-BE49-F238E27FC236}">
                <a16:creationId xmlns:a16="http://schemas.microsoft.com/office/drawing/2014/main" id="{DA74CCA5-D395-4328-E42E-988C97D94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1" r="3281"/>
          <a:stretch/>
        </p:blipFill>
        <p:spPr>
          <a:xfrm>
            <a:off x="1920783" y="434771"/>
            <a:ext cx="4832089" cy="598802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875707-0F19-2B36-D47F-F1C18C007635}"/>
              </a:ext>
            </a:extLst>
          </p:cNvPr>
          <p:cNvSpPr txBox="1"/>
          <p:nvPr/>
        </p:nvSpPr>
        <p:spPr>
          <a:xfrm>
            <a:off x="7059774" y="3428786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St  John’s  </a:t>
            </a:r>
            <a:r>
              <a:rPr lang="en-GB" sz="3600" dirty="0" err="1">
                <a:solidFill>
                  <a:schemeClr val="bg1"/>
                </a:solidFill>
              </a:rPr>
              <a:t>Whorlton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06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anner with a picture of a person and child&#10;&#10;Description automatically generated">
            <a:extLst>
              <a:ext uri="{FF2B5EF4-FFF2-40B4-BE49-F238E27FC236}">
                <a16:creationId xmlns:a16="http://schemas.microsoft.com/office/drawing/2014/main" id="{E7478E0C-2D82-A0D8-D1A1-11955133D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19" y="456986"/>
            <a:ext cx="3774186" cy="59436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9ED829-5A39-6A4D-5D30-7BB3FB41280E}"/>
              </a:ext>
            </a:extLst>
          </p:cNvPr>
          <p:cNvSpPr txBox="1"/>
          <p:nvPr/>
        </p:nvSpPr>
        <p:spPr>
          <a:xfrm>
            <a:off x="7284396" y="3317632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Holy Nativity</a:t>
            </a:r>
          </a:p>
          <a:p>
            <a:r>
              <a:rPr lang="en-GB" sz="3600" dirty="0">
                <a:solidFill>
                  <a:schemeClr val="bg1"/>
                </a:solidFill>
              </a:rPr>
              <a:t>Chapel House</a:t>
            </a:r>
          </a:p>
        </p:txBody>
      </p:sp>
    </p:spTree>
    <p:extLst>
      <p:ext uri="{BB962C8B-B14F-4D97-AF65-F5344CB8AC3E}">
        <p14:creationId xmlns:p14="http://schemas.microsoft.com/office/powerpoint/2010/main" val="178351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and gold banner&#10;&#10;Description automatically generated">
            <a:extLst>
              <a:ext uri="{FF2B5EF4-FFF2-40B4-BE49-F238E27FC236}">
                <a16:creationId xmlns:a16="http://schemas.microsoft.com/office/drawing/2014/main" id="{AF9EB324-B84E-BA8D-C068-975661E9B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1" b="3960"/>
          <a:stretch/>
        </p:blipFill>
        <p:spPr>
          <a:xfrm rot="5400000">
            <a:off x="1561312" y="1199936"/>
            <a:ext cx="5943600" cy="4457700"/>
          </a:xfrm>
          <a:prstGeom prst="rect">
            <a:avLst/>
          </a:prstGeom>
          <a:ln w="57150">
            <a:solidFill>
              <a:schemeClr val="bg1">
                <a:lumMod val="9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ADA6EC-C494-6A23-B388-C8CA4E8C5F1C}"/>
              </a:ext>
            </a:extLst>
          </p:cNvPr>
          <p:cNvSpPr txBox="1"/>
          <p:nvPr/>
        </p:nvSpPr>
        <p:spPr>
          <a:xfrm>
            <a:off x="7491047" y="3294185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MU  Alnmouth</a:t>
            </a:r>
          </a:p>
        </p:txBody>
      </p:sp>
    </p:spTree>
    <p:extLst>
      <p:ext uri="{BB962C8B-B14F-4D97-AF65-F5344CB8AC3E}">
        <p14:creationId xmlns:p14="http://schemas.microsoft.com/office/powerpoint/2010/main" val="27013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and gold banner with a picture of two people&#10;&#10;Description automatically generated">
            <a:extLst>
              <a:ext uri="{FF2B5EF4-FFF2-40B4-BE49-F238E27FC236}">
                <a16:creationId xmlns:a16="http://schemas.microsoft.com/office/drawing/2014/main" id="{CA381208-CCFF-9624-1557-AC2D1603A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275" y="456986"/>
            <a:ext cx="3332725" cy="59436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CACA5B-3BE6-083F-0314-FE683CDE26DB}"/>
              </a:ext>
            </a:extLst>
          </p:cNvPr>
          <p:cNvSpPr txBox="1"/>
          <p:nvPr/>
        </p:nvSpPr>
        <p:spPr>
          <a:xfrm>
            <a:off x="6876017" y="310562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St Mary   Ponteland</a:t>
            </a:r>
          </a:p>
        </p:txBody>
      </p:sp>
    </p:spTree>
    <p:extLst>
      <p:ext uri="{BB962C8B-B14F-4D97-AF65-F5344CB8AC3E}">
        <p14:creationId xmlns:p14="http://schemas.microsoft.com/office/powerpoint/2010/main" val="261848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tapestry&#10;&#10;Description automatically generated">
            <a:extLst>
              <a:ext uri="{FF2B5EF4-FFF2-40B4-BE49-F238E27FC236}">
                <a16:creationId xmlns:a16="http://schemas.microsoft.com/office/drawing/2014/main" id="{D3A07D09-37B0-F62D-2DD9-CCF0B4900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"/>
          <a:stretch/>
        </p:blipFill>
        <p:spPr>
          <a:xfrm>
            <a:off x="3211740" y="345775"/>
            <a:ext cx="3127276" cy="59436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7DCA4B-7DFE-B9D7-07FB-FA48C5D448D6}"/>
              </a:ext>
            </a:extLst>
          </p:cNvPr>
          <p:cNvSpPr txBox="1"/>
          <p:nvPr/>
        </p:nvSpPr>
        <p:spPr>
          <a:xfrm>
            <a:off x="6722076" y="3292918"/>
            <a:ext cx="4504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Holy Cross  </a:t>
            </a:r>
            <a:r>
              <a:rPr lang="en-GB" sz="3600" dirty="0" err="1">
                <a:solidFill>
                  <a:schemeClr val="bg1"/>
                </a:solidFill>
              </a:rPr>
              <a:t>Fenham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8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pointing at a blue banner&#10;&#10;Description automatically generated">
            <a:extLst>
              <a:ext uri="{FF2B5EF4-FFF2-40B4-BE49-F238E27FC236}">
                <a16:creationId xmlns:a16="http://schemas.microsoft.com/office/drawing/2014/main" id="{C2C4DBA0-EEB6-AB8A-03AE-1E74164CE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1" t="1693" r="5207" b="1575"/>
          <a:stretch/>
        </p:blipFill>
        <p:spPr>
          <a:xfrm>
            <a:off x="2125817" y="456986"/>
            <a:ext cx="4531995" cy="59436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2AF55E-FBCD-A3D6-3DF4-86F16F4B336C}"/>
              </a:ext>
            </a:extLst>
          </p:cNvPr>
          <p:cNvSpPr txBox="1"/>
          <p:nvPr/>
        </p:nvSpPr>
        <p:spPr>
          <a:xfrm>
            <a:off x="7451124" y="3027406"/>
            <a:ext cx="3178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Mpumalanga -</a:t>
            </a:r>
          </a:p>
          <a:p>
            <a:r>
              <a:rPr lang="en-GB" sz="3600" dirty="0">
                <a:solidFill>
                  <a:schemeClr val="bg1"/>
                </a:solidFill>
              </a:rPr>
              <a:t>a link diocese in South Africa</a:t>
            </a:r>
          </a:p>
        </p:txBody>
      </p:sp>
    </p:spTree>
    <p:extLst>
      <p:ext uri="{BB962C8B-B14F-4D97-AF65-F5344CB8AC3E}">
        <p14:creationId xmlns:p14="http://schemas.microsoft.com/office/powerpoint/2010/main" val="262965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B72625-64EF-DF2F-08F4-5C4E3EC75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1" r="12385" b="6302"/>
          <a:stretch/>
        </p:blipFill>
        <p:spPr>
          <a:xfrm rot="5400000">
            <a:off x="1247020" y="1234665"/>
            <a:ext cx="5627607" cy="425982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8488FC-769C-9BD6-6BBD-8D590885F846}"/>
              </a:ext>
            </a:extLst>
          </p:cNvPr>
          <p:cNvSpPr txBox="1"/>
          <p:nvPr/>
        </p:nvSpPr>
        <p:spPr>
          <a:xfrm>
            <a:off x="7491047" y="3294185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MU  </a:t>
            </a:r>
            <a:r>
              <a:rPr lang="en-GB" sz="3600" dirty="0" err="1">
                <a:solidFill>
                  <a:schemeClr val="bg1"/>
                </a:solidFill>
              </a:rPr>
              <a:t>Lesbury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71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and white quilt on a chair&#10;&#10;Description automatically generated">
            <a:extLst>
              <a:ext uri="{FF2B5EF4-FFF2-40B4-BE49-F238E27FC236}">
                <a16:creationId xmlns:a16="http://schemas.microsoft.com/office/drawing/2014/main" id="{41F9D626-7E4D-B2EC-CDF3-00CF82C19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69"/>
          <a:stretch/>
        </p:blipFill>
        <p:spPr>
          <a:xfrm rot="5400000">
            <a:off x="1395782" y="1199936"/>
            <a:ext cx="5943600" cy="44577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D4F7EF-5EA3-FFB6-532E-5E6ADBA4BE24}"/>
              </a:ext>
            </a:extLst>
          </p:cNvPr>
          <p:cNvSpPr txBox="1"/>
          <p:nvPr/>
        </p:nvSpPr>
        <p:spPr>
          <a:xfrm>
            <a:off x="7111400" y="3243492"/>
            <a:ext cx="4457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St Cuthbert’s  Amble</a:t>
            </a:r>
          </a:p>
        </p:txBody>
      </p:sp>
    </p:spTree>
    <p:extLst>
      <p:ext uri="{BB962C8B-B14F-4D97-AF65-F5344CB8AC3E}">
        <p14:creationId xmlns:p14="http://schemas.microsoft.com/office/powerpoint/2010/main" val="283362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anner on a wall&#10;&#10;Description automatically generated">
            <a:extLst>
              <a:ext uri="{FF2B5EF4-FFF2-40B4-BE49-F238E27FC236}">
                <a16:creationId xmlns:a16="http://schemas.microsoft.com/office/drawing/2014/main" id="{66862558-F861-72B6-18CC-F1A6779DA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" t="13813" r="4260" b="5398"/>
          <a:stretch/>
        </p:blipFill>
        <p:spPr>
          <a:xfrm rot="5400000">
            <a:off x="1404697" y="1335693"/>
            <a:ext cx="6268636" cy="411479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9F8E90-7439-B1C2-65A1-935B226B4FDE}"/>
              </a:ext>
            </a:extLst>
          </p:cNvPr>
          <p:cNvSpPr txBox="1"/>
          <p:nvPr/>
        </p:nvSpPr>
        <p:spPr>
          <a:xfrm>
            <a:off x="7223259" y="3428786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St Aidan  Bamburgh</a:t>
            </a:r>
          </a:p>
        </p:txBody>
      </p:sp>
    </p:spTree>
    <p:extLst>
      <p:ext uri="{BB962C8B-B14F-4D97-AF65-F5344CB8AC3E}">
        <p14:creationId xmlns:p14="http://schemas.microsoft.com/office/powerpoint/2010/main" val="51669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5FAD3C-63D2-226B-D5F2-380501D30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7048343-34C9-7594-CD85-7BAD742A2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3FDD01-C2D3-7BF5-4572-F9F035492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DB8B4D-BAB5-8E59-513C-383659A17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432769-AC71-0929-959B-A138ABA21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0C6744-E623-1EC6-9902-D6FE51EDEEDE}"/>
              </a:ext>
            </a:extLst>
          </p:cNvPr>
          <p:cNvSpPr txBox="1"/>
          <p:nvPr/>
        </p:nvSpPr>
        <p:spPr>
          <a:xfrm>
            <a:off x="7285044" y="3428786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chemeClr val="bg1"/>
                </a:solidFill>
              </a:rPr>
              <a:t>Norham</a:t>
            </a:r>
            <a:r>
              <a:rPr lang="en-GB" sz="3600" dirty="0">
                <a:solidFill>
                  <a:schemeClr val="bg1"/>
                </a:solidFill>
              </a:rPr>
              <a:t> Group</a:t>
            </a:r>
          </a:p>
        </p:txBody>
      </p:sp>
      <p:pic>
        <p:nvPicPr>
          <p:cNvPr id="5" name="Picture 4" descr="A blue and gold banner on a bar&#10;&#10;Description automatically generated">
            <a:extLst>
              <a:ext uri="{FF2B5EF4-FFF2-40B4-BE49-F238E27FC236}">
                <a16:creationId xmlns:a16="http://schemas.microsoft.com/office/drawing/2014/main" id="{2FDE1F4B-A3AA-EF22-5B69-3C1AB226D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r="9834"/>
          <a:stretch/>
        </p:blipFill>
        <p:spPr>
          <a:xfrm>
            <a:off x="2257419" y="334121"/>
            <a:ext cx="4508217" cy="616553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624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white banner&#10;&#10;Description automatically generated">
            <a:extLst>
              <a:ext uri="{FF2B5EF4-FFF2-40B4-BE49-F238E27FC236}">
                <a16:creationId xmlns:a16="http://schemas.microsoft.com/office/drawing/2014/main" id="{9C08A8E2-3CB6-8F22-183A-989DE449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4957" y="1563982"/>
            <a:ext cx="5943600" cy="372960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7A9C45-FEB2-2622-250B-5F80376C1D1F}"/>
              </a:ext>
            </a:extLst>
          </p:cNvPr>
          <p:cNvSpPr txBox="1"/>
          <p:nvPr/>
        </p:nvSpPr>
        <p:spPr>
          <a:xfrm>
            <a:off x="7011136" y="3305274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All Saints   Rothbury</a:t>
            </a:r>
          </a:p>
        </p:txBody>
      </p:sp>
    </p:spTree>
    <p:extLst>
      <p:ext uri="{BB962C8B-B14F-4D97-AF65-F5344CB8AC3E}">
        <p14:creationId xmlns:p14="http://schemas.microsoft.com/office/powerpoint/2010/main" val="292489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fade/>
      </p:transition>
    </mc:Choice>
    <mc:Fallback xmlns="">
      <p:transition spd="slow" advClick="0" advTm="2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136</Words>
  <Application>Microsoft Office PowerPoint</Application>
  <PresentationFormat>Widescreen</PresentationFormat>
  <Paragraphs>48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Marr</dc:creator>
  <cp:lastModifiedBy>Elizabeth Dean</cp:lastModifiedBy>
  <cp:revision>2</cp:revision>
  <dcterms:created xsi:type="dcterms:W3CDTF">2024-12-05T15:57:48Z</dcterms:created>
  <dcterms:modified xsi:type="dcterms:W3CDTF">2025-07-08T09:52:43Z</dcterms:modified>
</cp:coreProperties>
</file>