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31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4AB7"/>
    <a:srgbClr val="1D5587"/>
    <a:srgbClr val="0060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4160BC-4F66-400F-9769-8CCE1FD256AA}" v="11" dt="2025-12-29T12:28:19.2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94660"/>
  </p:normalViewPr>
  <p:slideViewPr>
    <p:cSldViewPr snapToGrid="0">
      <p:cViewPr varScale="1">
        <p:scale>
          <a:sx n="74" d="100"/>
          <a:sy n="74" d="100"/>
        </p:scale>
        <p:origin x="72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628E1-2E35-3DEC-4FB5-285245209F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07279F-6922-E67C-2379-34CF6F02A8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C5A3E5-0E30-BB5A-14F5-098499AC9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55C32-86DA-47EC-8B7C-9F992FC3B215}" type="datetimeFigureOut">
              <a:rPr lang="en-GB" smtClean="0"/>
              <a:t>29/12/2025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E17449-A7CD-06F7-193F-986FAAA2C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E4FA7-3300-27FB-8CCA-4D669C286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3BAD5-6FE7-4E53-ADB8-1BE963480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565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8EF58-67E2-9A0E-DCA4-1DF95CD85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7ED1A6-05E0-FC26-E484-467FC58E0D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AB369C-1C23-16D7-5BB8-B07C1C9A3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55C32-86DA-47EC-8B7C-9F992FC3B215}" type="datetimeFigureOut">
              <a:rPr lang="en-GB" smtClean="0"/>
              <a:t>29/12/2025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1B9631-9B86-2848-63E4-04480C3C5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8636CA-766A-BD39-4003-E088032D7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3BAD5-6FE7-4E53-ADB8-1BE963480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1655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8649E6-7F7E-0E3D-EC18-853E775725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CBDE3E-61C4-B5A0-278D-C9B26C4D0C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A2A2EC-D8CD-15A9-0380-97E0BF472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55C32-86DA-47EC-8B7C-9F992FC3B215}" type="datetimeFigureOut">
              <a:rPr lang="en-GB" smtClean="0"/>
              <a:t>29/12/2025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7E48EA-C3A4-404C-663F-640E1A330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B81D73-66AF-18AC-66CB-4DE305C99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3BAD5-6FE7-4E53-ADB8-1BE963480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4821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01C81-425A-5738-9A44-61BB02286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87C5FA-2BB5-921E-8101-AF756C645B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656F3B-0A3B-FE71-BB55-1CE47CB77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55C32-86DA-47EC-8B7C-9F992FC3B215}" type="datetimeFigureOut">
              <a:rPr lang="en-GB" smtClean="0"/>
              <a:t>29/12/2025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24391D-1EB2-B466-0685-F8D475504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9EDCB3-5B7B-355E-7793-FBA879F90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3BAD5-6FE7-4E53-ADB8-1BE963480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8226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D41BB-A2D8-8390-94F4-443A97145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0B9D87-3C6C-C815-B574-3115640B21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6A5644-C5FA-35FB-E099-7452BFE8C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55C32-86DA-47EC-8B7C-9F992FC3B215}" type="datetimeFigureOut">
              <a:rPr lang="en-GB" smtClean="0"/>
              <a:t>29/12/2025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2ADC7A-9DEA-D6E6-2D19-67C2B0089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D93C9F-9212-CFCF-10C9-D6D45B518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3BAD5-6FE7-4E53-ADB8-1BE963480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3369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566B4-EA06-983B-7121-DE6BB6778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6F2D3-235C-5B53-45FC-CBE294013E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F4B1EA-C01C-89AB-AA76-69E6237104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66E59C-0A32-A3B1-284A-96C8022FC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55C32-86DA-47EC-8B7C-9F992FC3B215}" type="datetimeFigureOut">
              <a:rPr lang="en-GB" smtClean="0"/>
              <a:t>29/12/2025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61765B-299A-0B72-BFE5-965DEDD99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E96D96-F27A-2164-A111-776A39A68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3BAD5-6FE7-4E53-ADB8-1BE963480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9931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29EA3-4CE2-2871-9BC1-8F450CF9C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2932EA-2F9C-EB49-B089-0646E4FB30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63130D-A5F1-3439-BD0F-3F23177DC7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A5369B-7997-3BD9-BB9A-9F6A93D037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157FB0-AFDD-7734-62CC-441536ED3A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E29A8F-3A0F-C22F-488A-5A1C7A886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55C32-86DA-47EC-8B7C-9F992FC3B215}" type="datetimeFigureOut">
              <a:rPr lang="en-GB" smtClean="0"/>
              <a:t>29/12/2025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DD261F-0E8A-DCDA-7FA6-CD089F3F5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839668-A726-EF2B-30A6-52144D4F6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3BAD5-6FE7-4E53-ADB8-1BE963480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6917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1719B-157E-BFB3-FBEB-216217513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79C326-A527-DDC1-C27A-B9A552F75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55C32-86DA-47EC-8B7C-9F992FC3B215}" type="datetimeFigureOut">
              <a:rPr lang="en-GB" smtClean="0"/>
              <a:t>29/12/2025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386768-91A2-D2E8-913F-5E0D12794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8609BD-75AC-C52D-0444-D3E236F1A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3BAD5-6FE7-4E53-ADB8-1BE963480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574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6A1FDF-E1D2-086F-E826-AA2FBB490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55C32-86DA-47EC-8B7C-9F992FC3B215}" type="datetimeFigureOut">
              <a:rPr lang="en-GB" smtClean="0"/>
              <a:t>29/12/2025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A5C498-D33D-D8DC-401E-D42404AE1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C5328B-724E-4DF1-694C-40A34B773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3BAD5-6FE7-4E53-ADB8-1BE963480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7742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867EB-DE7B-0063-6528-BED2C9FD7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800B15-8298-6D12-6670-1BAEFFA0E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5287A4-6E92-66B0-9C57-F2C340B64E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A1F0D1-021F-C074-E60A-D578184C3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55C32-86DA-47EC-8B7C-9F992FC3B215}" type="datetimeFigureOut">
              <a:rPr lang="en-GB" smtClean="0"/>
              <a:t>29/12/2025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FA2546-0A2C-6C20-3D31-0247B9430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FB8705-5E3D-32D3-0580-49B51427E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3BAD5-6FE7-4E53-ADB8-1BE963480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6272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DAB1E-0B06-C292-0008-ECC21CCAA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6181B1-8561-CBF4-DC8B-42C72AE432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A222F1-4B60-9782-D127-85873F1F43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48D834-1F1A-7C48-22D8-34A420D22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55C32-86DA-47EC-8B7C-9F992FC3B215}" type="datetimeFigureOut">
              <a:rPr lang="en-GB" smtClean="0"/>
              <a:t>29/12/2025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AD1115-01B4-C60B-B38E-3B0A65297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A461FD-6030-92AA-A6B8-27277CDD9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3BAD5-6FE7-4E53-ADB8-1BE963480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606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139A5E-A89E-68DA-407E-963108259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9E264E-C51B-E2FA-7607-D615D6E0F4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5442D4-559D-D7DD-CA27-DA9D127F46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A755C32-86DA-47EC-8B7C-9F992FC3B215}" type="datetimeFigureOut">
              <a:rPr lang="en-GB" smtClean="0"/>
              <a:t>29/12/2025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1174AF-1ACB-D3F5-C3CC-49E9858E8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47F6F0-87E1-FF6D-F2F4-073C6B913C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13BAD5-6FE7-4E53-ADB8-1BE963480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112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f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22322-FCA6-B2BC-B8AB-A153E1C255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3352" y="2765637"/>
            <a:ext cx="7151076" cy="2387600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A Brief History of Mothers’ Union in Newcastle Diocese</a:t>
            </a:r>
            <a:br>
              <a:rPr lang="en-GB" dirty="0"/>
            </a:br>
            <a:endParaRPr lang="en-GB" dirty="0"/>
          </a:p>
        </p:txBody>
      </p:sp>
      <p:pic>
        <p:nvPicPr>
          <p:cNvPr id="9" name="Picture 8" descr="A black and blue text&#10;&#10;AI-generated content may be incorrect.">
            <a:extLst>
              <a:ext uri="{FF2B5EF4-FFF2-40B4-BE49-F238E27FC236}">
                <a16:creationId xmlns:a16="http://schemas.microsoft.com/office/drawing/2014/main" id="{F0C7A175-2648-DF85-B14E-C0A5DECCEF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593" y="814320"/>
            <a:ext cx="3216978" cy="1319876"/>
          </a:xfrm>
          <a:prstGeom prst="rect">
            <a:avLst/>
          </a:prstGeom>
        </p:spPr>
      </p:pic>
      <p:pic>
        <p:nvPicPr>
          <p:cNvPr id="4" name="Picture 3" descr="A blue text with white text&#10;&#10;AI-generated content may be incorrect.">
            <a:extLst>
              <a:ext uri="{FF2B5EF4-FFF2-40B4-BE49-F238E27FC236}">
                <a16:creationId xmlns:a16="http://schemas.microsoft.com/office/drawing/2014/main" id="{69A5770D-FE66-9C29-E031-9ABE07471E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9" y="4586308"/>
            <a:ext cx="4990597" cy="1743459"/>
          </a:xfrm>
          <a:prstGeom prst="rect">
            <a:avLst/>
          </a:prstGeom>
        </p:spPr>
      </p:pic>
      <p:pic>
        <p:nvPicPr>
          <p:cNvPr id="5" name="Picture 4" descr="A logo of a building&#10;&#10;AI-generated content may be incorrect.">
            <a:extLst>
              <a:ext uri="{FF2B5EF4-FFF2-40B4-BE49-F238E27FC236}">
                <a16:creationId xmlns:a16="http://schemas.microsoft.com/office/drawing/2014/main" id="{7E4D4BAB-A7E6-B66E-20B6-DFADAF84D8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974" y="182879"/>
            <a:ext cx="2905101" cy="654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704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4CBFC-BA75-E97A-4D0B-4C8369DE8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667" y="1380308"/>
            <a:ext cx="10515600" cy="840682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234AB7"/>
                </a:solidFill>
              </a:rPr>
              <a:t>Royal Patrons of </a:t>
            </a:r>
            <a:br>
              <a:rPr lang="en-GB" b="1" dirty="0">
                <a:solidFill>
                  <a:srgbClr val="234AB7"/>
                </a:solidFill>
              </a:rPr>
            </a:br>
            <a:r>
              <a:rPr lang="en-GB" b="1" dirty="0">
                <a:solidFill>
                  <a:srgbClr val="234AB7"/>
                </a:solidFill>
              </a:rPr>
              <a:t>Mothers’ Union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DB93A6-96EE-EB44-5F62-C3F05CC31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8667" y="2697153"/>
            <a:ext cx="6112412" cy="367105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/>
              <a:t>	  </a:t>
            </a:r>
            <a:r>
              <a:rPr lang="en-GB" i="1" dirty="0"/>
              <a:t>WWP Kathleen Snow </a:t>
            </a:r>
          </a:p>
          <a:p>
            <a:pPr marL="0" indent="0">
              <a:buNone/>
            </a:pPr>
            <a:r>
              <a:rPr lang="en-GB" i="1" dirty="0"/>
              <a:t>	  with HRH Sophie, </a:t>
            </a:r>
          </a:p>
          <a:p>
            <a:pPr marL="0" indent="0">
              <a:buNone/>
            </a:pPr>
            <a:r>
              <a:rPr lang="en-GB" i="1" dirty="0"/>
              <a:t>	  Duchess of Edinburgh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Queen Victoria </a:t>
            </a:r>
            <a:endParaRPr lang="en-GB" dirty="0"/>
          </a:p>
          <a:p>
            <a:pPr marL="0" indent="0">
              <a:buNone/>
            </a:pPr>
            <a:r>
              <a:rPr lang="en-GB" b="1" dirty="0"/>
              <a:t>HRH Princess Mary </a:t>
            </a:r>
            <a:endParaRPr lang="en-GB" dirty="0"/>
          </a:p>
          <a:p>
            <a:pPr marL="0" indent="0">
              <a:buNone/>
            </a:pPr>
            <a:r>
              <a:rPr lang="en-GB" b="1" dirty="0"/>
              <a:t>Queen Elizabeth </a:t>
            </a:r>
            <a:r>
              <a:rPr lang="en-GB" sz="2400" b="1" dirty="0"/>
              <a:t>(Queen Mother)</a:t>
            </a:r>
            <a:endParaRPr lang="en-GB" dirty="0"/>
          </a:p>
          <a:p>
            <a:pPr marL="0" indent="0">
              <a:buNone/>
            </a:pPr>
            <a:r>
              <a:rPr lang="en-GB" b="1" dirty="0"/>
              <a:t>Queen Elizabeth II  1952-2022</a:t>
            </a:r>
            <a:endParaRPr lang="en-GB" dirty="0"/>
          </a:p>
          <a:p>
            <a:pPr marL="0" indent="0">
              <a:buNone/>
            </a:pPr>
            <a:r>
              <a:rPr lang="en-GB" b="1" dirty="0">
                <a:solidFill>
                  <a:srgbClr val="234AB7"/>
                </a:solidFill>
              </a:rPr>
              <a:t>HRH Sophie, Duchess of Edinburgh 2025 -</a:t>
            </a:r>
            <a:endParaRPr lang="en-GB" dirty="0">
              <a:solidFill>
                <a:srgbClr val="234AB7"/>
              </a:solidFill>
            </a:endParaRPr>
          </a:p>
          <a:p>
            <a:endParaRPr lang="en-GB" dirty="0"/>
          </a:p>
        </p:txBody>
      </p:sp>
      <p:pic>
        <p:nvPicPr>
          <p:cNvPr id="4" name="Picture 3" descr="Medium shot of women smiling&#10;&#10;AI-generated content may be incorrect.">
            <a:extLst>
              <a:ext uri="{FF2B5EF4-FFF2-40B4-BE49-F238E27FC236}">
                <a16:creationId xmlns:a16="http://schemas.microsoft.com/office/drawing/2014/main" id="{4FEA23C2-490E-BB8C-11A1-3125CBEE16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" r="344" b="20139"/>
          <a:stretch>
            <a:fillRect/>
          </a:stretch>
        </p:blipFill>
        <p:spPr bwMode="auto">
          <a:xfrm>
            <a:off x="5130568" y="639067"/>
            <a:ext cx="6102765" cy="37467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A blue and white logo&#10;&#10;AI-generated content may be incorrect.">
            <a:extLst>
              <a:ext uri="{FF2B5EF4-FFF2-40B4-BE49-F238E27FC236}">
                <a16:creationId xmlns:a16="http://schemas.microsoft.com/office/drawing/2014/main" id="{DD89D8B2-E831-A0F1-95E8-73280CDAB9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893" y="4623922"/>
            <a:ext cx="1604010" cy="153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695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8BA48-D1A2-BA6E-9BB2-116A52961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5778" y="2653048"/>
            <a:ext cx="7481552" cy="38434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Newcastle Diocese has 32 parish-based branches, a Diocesan and an Internet branch.</a:t>
            </a: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r>
              <a:rPr lang="en-GB" dirty="0"/>
              <a:t>Branches are integral to the church’s mission and ministry both locally and globally. </a:t>
            </a:r>
            <a:endParaRPr lang="en-GB" sz="24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dirty="0"/>
              <a:t>They operate independently to identify local needs and offer help where support is limited.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4" name="Picture 3" descr="A black and blue text&#10;&#10;AI-generated content may be incorrect.">
            <a:extLst>
              <a:ext uri="{FF2B5EF4-FFF2-40B4-BE49-F238E27FC236}">
                <a16:creationId xmlns:a16="http://schemas.microsoft.com/office/drawing/2014/main" id="{F274407A-CE20-6F73-5ECE-46CA2349F1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896" y="657761"/>
            <a:ext cx="3670406" cy="1505889"/>
          </a:xfrm>
          <a:prstGeom prst="rect">
            <a:avLst/>
          </a:prstGeom>
        </p:spPr>
      </p:pic>
      <p:pic>
        <p:nvPicPr>
          <p:cNvPr id="6" name="Picture 5" descr="A logo of a building&#10;&#10;AI-generated content may be incorrect.">
            <a:extLst>
              <a:ext uri="{FF2B5EF4-FFF2-40B4-BE49-F238E27FC236}">
                <a16:creationId xmlns:a16="http://schemas.microsoft.com/office/drawing/2014/main" id="{24E08A94-938D-8AAF-BFD7-CB2E366553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982" y="101199"/>
            <a:ext cx="2968929" cy="646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91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1DE78-BE29-9A13-12FA-759BA824B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062" y="850627"/>
            <a:ext cx="10091669" cy="905077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Newcastle Diocesan Presidents 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04056-4F3C-CB0F-8031-CBDFBB4478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4130" y="1755704"/>
            <a:ext cx="7301248" cy="463119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b="1" dirty="0"/>
              <a:t>1886-1896   Emily Wilberforce</a:t>
            </a:r>
            <a:r>
              <a:rPr lang="en-GB" dirty="0"/>
              <a:t>…….. </a:t>
            </a:r>
          </a:p>
          <a:p>
            <a:pPr marL="0" indent="0">
              <a:buNone/>
            </a:pPr>
            <a:r>
              <a:rPr lang="en-GB" dirty="0"/>
              <a:t>      	…..Lily Dixon 1971-1974</a:t>
            </a:r>
          </a:p>
          <a:p>
            <a:pPr marL="0" indent="0">
              <a:buNone/>
            </a:pPr>
            <a:r>
              <a:rPr lang="en-GB" dirty="0"/>
              <a:t>	Sheila Spriggs 1974-1980</a:t>
            </a:r>
          </a:p>
          <a:p>
            <a:pPr marL="0" indent="0">
              <a:buNone/>
            </a:pPr>
            <a:r>
              <a:rPr lang="en-GB" dirty="0"/>
              <a:t>	Anne Forman 1980-1986</a:t>
            </a:r>
          </a:p>
          <a:p>
            <a:pPr marL="0" indent="0">
              <a:buNone/>
            </a:pPr>
            <a:r>
              <a:rPr lang="en-GB" dirty="0"/>
              <a:t>	Doreen Richardson 1986 -1991</a:t>
            </a:r>
          </a:p>
          <a:p>
            <a:pPr marL="0" indent="0">
              <a:buNone/>
            </a:pPr>
            <a:r>
              <a:rPr lang="en-GB" dirty="0"/>
              <a:t>	Dorothy Robinson 1991-1997</a:t>
            </a:r>
          </a:p>
          <a:p>
            <a:pPr marL="0" indent="0">
              <a:buNone/>
            </a:pPr>
            <a:r>
              <a:rPr lang="en-GB" dirty="0"/>
              <a:t>	Helen Brunton 1998-2003</a:t>
            </a:r>
          </a:p>
          <a:p>
            <a:pPr marL="0" indent="0">
              <a:buNone/>
            </a:pPr>
            <a:r>
              <a:rPr lang="en-GB" dirty="0"/>
              <a:t>	Pat Johnson 2004-2009</a:t>
            </a:r>
          </a:p>
          <a:p>
            <a:pPr marL="0" indent="0">
              <a:buNone/>
            </a:pPr>
            <a:r>
              <a:rPr lang="en-GB" dirty="0"/>
              <a:t>	Jennifer Snowdon 2010-2015</a:t>
            </a:r>
          </a:p>
          <a:p>
            <a:pPr marL="0" indent="0">
              <a:buNone/>
            </a:pPr>
            <a:r>
              <a:rPr lang="en-GB" dirty="0"/>
              <a:t>	Barbara Packer 2016-2021</a:t>
            </a:r>
          </a:p>
          <a:p>
            <a:pPr marL="0" indent="0">
              <a:buNone/>
            </a:pPr>
            <a:r>
              <a:rPr lang="en-GB" b="1" dirty="0"/>
              <a:t>	Margy Tasker-Brown 2022-</a:t>
            </a:r>
            <a:endParaRPr lang="en-GB" dirty="0"/>
          </a:p>
        </p:txBody>
      </p:sp>
      <p:pic>
        <p:nvPicPr>
          <p:cNvPr id="4" name="Picture 3" descr="A person holding a baby&#10;&#10;AI-generated content may be incorrect.">
            <a:extLst>
              <a:ext uri="{FF2B5EF4-FFF2-40B4-BE49-F238E27FC236}">
                <a16:creationId xmlns:a16="http://schemas.microsoft.com/office/drawing/2014/main" id="{5EE8E28C-3B64-F95C-876D-7C03D19E03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9" t="9410"/>
          <a:stretch>
            <a:fillRect/>
          </a:stretch>
        </p:blipFill>
        <p:spPr>
          <a:xfrm rot="5400000">
            <a:off x="7364230" y="3058978"/>
            <a:ext cx="3349393" cy="2547397"/>
          </a:xfrm>
          <a:prstGeom prst="rect">
            <a:avLst/>
          </a:prstGeom>
        </p:spPr>
      </p:pic>
      <p:pic>
        <p:nvPicPr>
          <p:cNvPr id="7" name="Picture 6" descr="A logo of a mother's union&#10;&#10;AI-generated content may be incorrect.">
            <a:extLst>
              <a:ext uri="{FF2B5EF4-FFF2-40B4-BE49-F238E27FC236}">
                <a16:creationId xmlns:a16="http://schemas.microsoft.com/office/drawing/2014/main" id="{D4026B65-1EBD-5223-CC41-E20E17098E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446" y="563073"/>
            <a:ext cx="1871390" cy="187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914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0C16F-B82E-3AAC-F00D-B2040DB6D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2550" y="1320799"/>
            <a:ext cx="5679315" cy="1009651"/>
          </a:xfrm>
        </p:spPr>
        <p:txBody>
          <a:bodyPr>
            <a:normAutofit fontScale="90000"/>
          </a:bodyPr>
          <a:lstStyle/>
          <a:p>
            <a:r>
              <a:rPr lang="en-GB" sz="5300" b="1" dirty="0"/>
              <a:t>Join Us, Join In </a:t>
            </a:r>
            <a:br>
              <a:rPr lang="en-GB" b="1" dirty="0"/>
            </a:br>
            <a:r>
              <a:rPr lang="en-GB" b="1" dirty="0">
                <a:solidFill>
                  <a:srgbClr val="C00000"/>
                </a:solidFill>
              </a:rPr>
              <a:t>We are Stronger Together</a:t>
            </a:r>
            <a:br>
              <a:rPr lang="en-GB" dirty="0"/>
            </a:br>
            <a:r>
              <a:rPr lang="en-GB" b="1" dirty="0"/>
              <a:t> 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DFE94-4C81-82E3-5FDD-904FBE08D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730" y="2202286"/>
            <a:ext cx="5215675" cy="4224272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GB" b="1" dirty="0"/>
              <a:t>MU is integral to the mission </a:t>
            </a:r>
          </a:p>
          <a:p>
            <a:pPr marL="0" indent="0" algn="ctr">
              <a:buNone/>
            </a:pPr>
            <a:r>
              <a:rPr lang="en-GB" b="1" dirty="0"/>
              <a:t>and ministry of the church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4100" b="1" dirty="0">
                <a:solidFill>
                  <a:srgbClr val="234AB7"/>
                </a:solidFill>
              </a:rPr>
              <a:t>Join Us, Join In!</a:t>
            </a:r>
          </a:p>
          <a:p>
            <a:pPr marL="0" indent="0" algn="ctr">
              <a:buNone/>
            </a:pPr>
            <a:r>
              <a:rPr lang="en-GB" dirty="0"/>
              <a:t>and become part of a community </a:t>
            </a:r>
          </a:p>
          <a:p>
            <a:pPr marL="0" indent="0" algn="ctr">
              <a:buNone/>
            </a:pPr>
            <a:r>
              <a:rPr lang="en-GB" dirty="0"/>
              <a:t>actively living out Christ’s call </a:t>
            </a:r>
          </a:p>
          <a:p>
            <a:pPr marL="0" indent="0" algn="ctr">
              <a:buNone/>
            </a:pPr>
            <a:r>
              <a:rPr lang="en-GB" dirty="0"/>
              <a:t>to justice, peace, and love.</a:t>
            </a:r>
          </a:p>
          <a:p>
            <a:pPr marL="0" indent="0" algn="ctr">
              <a:buNone/>
            </a:pPr>
            <a:r>
              <a:rPr lang="en-GB" dirty="0"/>
              <a:t> </a:t>
            </a:r>
          </a:p>
          <a:p>
            <a:pPr marL="0" indent="0" algn="ctr">
              <a:buNone/>
            </a:pPr>
            <a:r>
              <a:rPr lang="en-GB" b="1" dirty="0"/>
              <a:t>We love to welcome new members, </a:t>
            </a:r>
          </a:p>
          <a:p>
            <a:pPr marL="0" indent="0" algn="ctr">
              <a:buNone/>
            </a:pPr>
            <a:r>
              <a:rPr lang="en-GB" b="1" dirty="0"/>
              <a:t>like Anthony…</a:t>
            </a:r>
            <a:endParaRPr lang="en-GB" dirty="0"/>
          </a:p>
          <a:p>
            <a:pPr marL="0" indent="0" algn="ctr">
              <a:buNone/>
            </a:pPr>
            <a:r>
              <a:rPr lang="en-GB" sz="3600" dirty="0">
                <a:latin typeface="Comic Sans MS" panose="030F0702030302020204" pitchFamily="66" charset="0"/>
              </a:rPr>
              <a:t>What about you?</a:t>
            </a:r>
          </a:p>
          <a:p>
            <a:endParaRPr lang="en-GB" dirty="0"/>
          </a:p>
        </p:txBody>
      </p:sp>
      <p:pic>
        <p:nvPicPr>
          <p:cNvPr id="4" name="Picture 3" descr="A blue text with white text&#10;&#10;AI-generated content may be incorrect.">
            <a:extLst>
              <a:ext uri="{FF2B5EF4-FFF2-40B4-BE49-F238E27FC236}">
                <a16:creationId xmlns:a16="http://schemas.microsoft.com/office/drawing/2014/main" id="{0D85BD8E-B619-B808-63C5-EEB3DAFE19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0" r="8887" b="24035"/>
          <a:stretch>
            <a:fillRect/>
          </a:stretch>
        </p:blipFill>
        <p:spPr bwMode="auto">
          <a:xfrm>
            <a:off x="7379593" y="560069"/>
            <a:ext cx="3974207" cy="12655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A group of people posing for a photo&#10;&#10;AI-generated content may be incorrect.">
            <a:extLst>
              <a:ext uri="{FF2B5EF4-FFF2-40B4-BE49-F238E27FC236}">
                <a16:creationId xmlns:a16="http://schemas.microsoft.com/office/drawing/2014/main" id="{55523DDE-2333-8D90-15B3-68587E0F91A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3" r="8193"/>
          <a:stretch>
            <a:fillRect/>
          </a:stretch>
        </p:blipFill>
        <p:spPr bwMode="auto">
          <a:xfrm>
            <a:off x="6336405" y="2202286"/>
            <a:ext cx="4864100" cy="40284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69407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7F0ED6-8179-7CC3-3D0B-CB252CA3D1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1702CD-A4B7-583C-1994-33E9FF8364AC}"/>
              </a:ext>
            </a:extLst>
          </p:cNvPr>
          <p:cNvSpPr txBox="1"/>
          <p:nvPr/>
        </p:nvSpPr>
        <p:spPr>
          <a:xfrm>
            <a:off x="1300765" y="615338"/>
            <a:ext cx="9994996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2959C5"/>
                </a:solidFill>
              </a:rPr>
              <a:t>Mary Sumner’ s Prayer</a:t>
            </a:r>
          </a:p>
          <a:p>
            <a:pPr algn="ctr"/>
            <a:endParaRPr lang="en-GB" sz="2400" b="1" dirty="0"/>
          </a:p>
          <a:p>
            <a:r>
              <a:rPr lang="en-GB" sz="3400" b="1" dirty="0"/>
              <a:t>All this day, O Lord,</a:t>
            </a:r>
          </a:p>
          <a:p>
            <a:r>
              <a:rPr lang="en-GB" sz="3400" b="1" dirty="0"/>
              <a:t>let me touch as many lives as possible for thee;</a:t>
            </a:r>
          </a:p>
          <a:p>
            <a:r>
              <a:rPr lang="en-GB" sz="3400" b="1" dirty="0"/>
              <a:t>and every life I touch, </a:t>
            </a:r>
          </a:p>
          <a:p>
            <a:r>
              <a:rPr lang="en-GB" sz="3400" b="1" dirty="0"/>
              <a:t>do thou by thy Spirit quicken,</a:t>
            </a:r>
          </a:p>
          <a:p>
            <a:r>
              <a:rPr lang="en-GB" sz="3400" b="1" dirty="0"/>
              <a:t>whether through the word I speak,</a:t>
            </a:r>
          </a:p>
          <a:p>
            <a:r>
              <a:rPr lang="en-GB" sz="3400" b="1" dirty="0"/>
              <a:t>the prayer I breathe,</a:t>
            </a:r>
          </a:p>
          <a:p>
            <a:r>
              <a:rPr lang="en-GB" sz="3400" b="1" dirty="0"/>
              <a:t>or the life I live.</a:t>
            </a:r>
          </a:p>
          <a:p>
            <a:r>
              <a:rPr lang="en-GB" sz="3400" b="1" dirty="0"/>
              <a:t>Amen</a:t>
            </a:r>
          </a:p>
        </p:txBody>
      </p:sp>
      <p:pic>
        <p:nvPicPr>
          <p:cNvPr id="4" name="Picture 3" descr="A blue logo with black background&#10;&#10;AI-generated content may be incorrect.">
            <a:extLst>
              <a:ext uri="{FF2B5EF4-FFF2-40B4-BE49-F238E27FC236}">
                <a16:creationId xmlns:a16="http://schemas.microsoft.com/office/drawing/2014/main" id="{3D225363-B8D9-31B2-9A14-8BA73B8DA1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800" y="615338"/>
            <a:ext cx="1265555" cy="1265555"/>
          </a:xfrm>
          <a:prstGeom prst="rect">
            <a:avLst/>
          </a:prstGeom>
        </p:spPr>
      </p:pic>
      <p:pic>
        <p:nvPicPr>
          <p:cNvPr id="6" name="Picture 5" descr="A blue text with white text&#10;&#10;AI-generated content may be incorrect.">
            <a:extLst>
              <a:ext uri="{FF2B5EF4-FFF2-40B4-BE49-F238E27FC236}">
                <a16:creationId xmlns:a16="http://schemas.microsoft.com/office/drawing/2014/main" id="{60D10D1C-ED72-C222-65E1-5F0FE7D75F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136" y="4559121"/>
            <a:ext cx="5253853" cy="186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28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51CC0-D756-E0A5-612F-20B6398B5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9869"/>
            <a:ext cx="6111240" cy="1325563"/>
          </a:xfrm>
        </p:spPr>
        <p:txBody>
          <a:bodyPr/>
          <a:lstStyle/>
          <a:p>
            <a:r>
              <a:rPr lang="en-GB" b="1" dirty="0"/>
              <a:t>1876 – a significant year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98D670-A84D-FEED-F5F8-08CD94276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5432"/>
            <a:ext cx="6294120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sz="3800" b="1" dirty="0"/>
              <a:t>The Swing Bridge opens: </a:t>
            </a:r>
            <a:r>
              <a:rPr lang="en-GB" sz="3800" dirty="0"/>
              <a:t>overlooked</a:t>
            </a:r>
          </a:p>
          <a:p>
            <a:pPr marL="0" indent="0">
              <a:buNone/>
            </a:pPr>
            <a:r>
              <a:rPr lang="en-GB" sz="3800" dirty="0"/>
              <a:t> by the </a:t>
            </a:r>
            <a:r>
              <a:rPr lang="en-GB" sz="3800" b="1" dirty="0"/>
              <a:t>Lantern Tower, </a:t>
            </a:r>
            <a:r>
              <a:rPr lang="en-GB" sz="3800" dirty="0"/>
              <a:t>a guiding light</a:t>
            </a:r>
          </a:p>
          <a:p>
            <a:pPr marL="0" indent="0">
              <a:buNone/>
            </a:pPr>
            <a:r>
              <a:rPr lang="en-GB" sz="3800" dirty="0"/>
              <a:t> for ships for centuries.</a:t>
            </a:r>
          </a:p>
          <a:p>
            <a:pPr marL="0" indent="0">
              <a:buNone/>
            </a:pPr>
            <a:endParaRPr lang="en-GB" sz="3800" dirty="0"/>
          </a:p>
          <a:p>
            <a:pPr marL="0" indent="0">
              <a:buNone/>
            </a:pPr>
            <a:r>
              <a:rPr lang="en-GB" sz="3800" b="1" dirty="0"/>
              <a:t>Mary Sumner’s </a:t>
            </a:r>
            <a:r>
              <a:rPr lang="en-GB" sz="3800" dirty="0"/>
              <a:t>1st Mothers’ Meeting.</a:t>
            </a:r>
          </a:p>
          <a:p>
            <a:pPr marL="0" indent="0">
              <a:buNone/>
            </a:pPr>
            <a:endParaRPr lang="en-GB" sz="3800" dirty="0"/>
          </a:p>
          <a:p>
            <a:pPr marL="0" indent="0">
              <a:buNone/>
            </a:pPr>
            <a:r>
              <a:rPr lang="en-GB" sz="3800" b="1" dirty="0"/>
              <a:t>Parliament</a:t>
            </a:r>
            <a:r>
              <a:rPr lang="en-GB" sz="3800" dirty="0"/>
              <a:t> considers forming </a:t>
            </a:r>
          </a:p>
          <a:p>
            <a:pPr marL="0" indent="0">
              <a:buNone/>
            </a:pPr>
            <a:r>
              <a:rPr lang="en-GB" sz="3800" dirty="0"/>
              <a:t>a </a:t>
            </a:r>
            <a:r>
              <a:rPr lang="en-GB" sz="3800" b="1" dirty="0"/>
              <a:t>Diocese of Newcastle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sz="2200" i="1" dirty="0"/>
              <a:t>Art by David Holliday, used with artist’s permission</a:t>
            </a:r>
            <a:endParaRPr lang="en-GB" sz="2200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endParaRPr lang="en-GB" dirty="0"/>
          </a:p>
        </p:txBody>
      </p:sp>
      <p:pic>
        <p:nvPicPr>
          <p:cNvPr id="4" name="Picture 3" descr="A watercolor of a bridge over a river&#10;&#10;AI-generated content may be incorrect.">
            <a:extLst>
              <a:ext uri="{FF2B5EF4-FFF2-40B4-BE49-F238E27FC236}">
                <a16:creationId xmlns:a16="http://schemas.microsoft.com/office/drawing/2014/main" id="{5DFEE094-3367-4B22-A273-6206CE129C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320" y="374007"/>
            <a:ext cx="4670474" cy="598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438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54E66-037A-F6F7-EB3A-7B8AE0A74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142" y="1735712"/>
            <a:ext cx="6312857" cy="737651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Mary Sumner  1829 – 1921</a:t>
            </a:r>
            <a:br>
              <a:rPr lang="en-GB" b="1" dirty="0"/>
            </a:br>
            <a:br>
              <a:rPr lang="en-GB" b="1" dirty="0"/>
            </a:br>
            <a:r>
              <a:rPr lang="en-GB" sz="3600" b="1" dirty="0"/>
              <a:t>‘Union of Mothers’ founded 1876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E097E0-C70B-E516-108C-94BB35849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3607" y="4610938"/>
            <a:ext cx="2765264" cy="152829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GB" sz="2400" i="1" dirty="0"/>
              <a:t>Revd George Sumner – Vicar of Alresford, later Bishop of Guildford</a:t>
            </a:r>
          </a:p>
        </p:txBody>
      </p:sp>
      <p:pic>
        <p:nvPicPr>
          <p:cNvPr id="4" name="Picture 3" descr="A close-up of a person&#10;&#10;AI-generated content may be incorrect.">
            <a:extLst>
              <a:ext uri="{FF2B5EF4-FFF2-40B4-BE49-F238E27FC236}">
                <a16:creationId xmlns:a16="http://schemas.microsoft.com/office/drawing/2014/main" id="{F744F255-AC87-8A8B-2FFC-86EEC17E26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29" y="583864"/>
            <a:ext cx="4033779" cy="47320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A person with a beard&#10;&#10;AI-generated content may be incorrect.">
            <a:extLst>
              <a:ext uri="{FF2B5EF4-FFF2-40B4-BE49-F238E27FC236}">
                <a16:creationId xmlns:a16="http://schemas.microsoft.com/office/drawing/2014/main" id="{62A398FB-62A2-B3C7-0705-411DCFE2F5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71"/>
          <a:stretch>
            <a:fillRect/>
          </a:stretch>
        </p:blipFill>
        <p:spPr>
          <a:xfrm>
            <a:off x="8649905" y="2949865"/>
            <a:ext cx="2553970" cy="332214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A person in a black dress&#10;&#10;AI-generated content may be incorrect.">
            <a:extLst>
              <a:ext uri="{FF2B5EF4-FFF2-40B4-BE49-F238E27FC236}">
                <a16:creationId xmlns:a16="http://schemas.microsoft.com/office/drawing/2014/main" id="{65406BC8-B762-EDA6-56CA-541076D53F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975" y="3524514"/>
            <a:ext cx="2231599" cy="274749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72154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80172-6352-63F3-1872-CEFB0018E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336" y="530966"/>
            <a:ext cx="10515600" cy="1325563"/>
          </a:xfrm>
        </p:spPr>
        <p:txBody>
          <a:bodyPr/>
          <a:lstStyle/>
          <a:p>
            <a:r>
              <a:rPr lang="en-GB" b="1" dirty="0"/>
              <a:t>Revd. Mandell and Louise Creighton</a:t>
            </a:r>
            <a:br>
              <a:rPr lang="en-GB" b="1" dirty="0"/>
            </a:br>
            <a:r>
              <a:rPr lang="en-GB" dirty="0"/>
              <a:t>Embleton Parish 1875-1884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9D0CA4-1128-0BBC-F391-1C488A7A0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9658" y="2456826"/>
            <a:ext cx="4253272" cy="363488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dirty="0"/>
              <a:t>1879</a:t>
            </a:r>
          </a:p>
          <a:p>
            <a:pPr marL="0" indent="0">
              <a:buNone/>
            </a:pPr>
            <a:r>
              <a:rPr lang="en-GB" dirty="0"/>
              <a:t>Louise called the first </a:t>
            </a:r>
            <a:r>
              <a:rPr lang="en-GB" b="1" dirty="0"/>
              <a:t>Mothers’ Meeting </a:t>
            </a:r>
            <a:r>
              <a:rPr lang="en-GB" dirty="0"/>
              <a:t>in  Northumberland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	Mandell later 	became Bishop of 	London</a:t>
            </a:r>
          </a:p>
          <a:p>
            <a:endParaRPr lang="en-GB" dirty="0"/>
          </a:p>
        </p:txBody>
      </p:sp>
      <p:pic>
        <p:nvPicPr>
          <p:cNvPr id="4" name="Content Placeholder 4" descr="A close-up of a person's face&#10;&#10;AI-generated content may be incorrect.">
            <a:extLst>
              <a:ext uri="{FF2B5EF4-FFF2-40B4-BE49-F238E27FC236}">
                <a16:creationId xmlns:a16="http://schemas.microsoft.com/office/drawing/2014/main" id="{D6D1B586-EFED-6F98-ADAC-38AF95A30C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2" r="21295"/>
          <a:stretch>
            <a:fillRect/>
          </a:stretch>
        </p:blipFill>
        <p:spPr>
          <a:xfrm>
            <a:off x="1232489" y="1996821"/>
            <a:ext cx="2006589" cy="2221119"/>
          </a:xfrm>
          <a:prstGeom prst="rect">
            <a:avLst/>
          </a:prstGeom>
        </p:spPr>
      </p:pic>
      <p:pic>
        <p:nvPicPr>
          <p:cNvPr id="5" name="Picture 4" descr="A person sitting in a chair&#10;&#10;AI-generated content may be incorrect.">
            <a:extLst>
              <a:ext uri="{FF2B5EF4-FFF2-40B4-BE49-F238E27FC236}">
                <a16:creationId xmlns:a16="http://schemas.microsoft.com/office/drawing/2014/main" id="{77EA467D-B58B-CAD6-BA20-1C3D3D561E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0" r="8313" b="40141"/>
          <a:stretch>
            <a:fillRect/>
          </a:stretch>
        </p:blipFill>
        <p:spPr>
          <a:xfrm>
            <a:off x="2170027" y="4340179"/>
            <a:ext cx="1972909" cy="2221119"/>
          </a:xfrm>
          <a:prstGeom prst="rect">
            <a:avLst/>
          </a:prstGeom>
        </p:spPr>
      </p:pic>
      <p:pic>
        <p:nvPicPr>
          <p:cNvPr id="6" name="Picture 5" descr="A church with trees around it&#10;&#10;AI-generated content may be incorrect.">
            <a:extLst>
              <a:ext uri="{FF2B5EF4-FFF2-40B4-BE49-F238E27FC236}">
                <a16:creationId xmlns:a16="http://schemas.microsoft.com/office/drawing/2014/main" id="{8D837EF3-0F26-2924-19E1-E427DC1B7E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216" y="1702628"/>
            <a:ext cx="4117556" cy="452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788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BCDC3-046F-4A3D-0668-91C63E79D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51" y="783933"/>
            <a:ext cx="6505135" cy="1325563"/>
          </a:xfrm>
        </p:spPr>
        <p:txBody>
          <a:bodyPr/>
          <a:lstStyle/>
          <a:p>
            <a:r>
              <a:rPr lang="en-GB" b="1" dirty="0"/>
              <a:t>Newcastle Diocese is formed in 1882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342C8-FA24-733F-DF33-5037413F4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3359" y="2600617"/>
            <a:ext cx="3559127" cy="3576346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St Nicholas Church became </a:t>
            </a:r>
            <a:br>
              <a:rPr lang="en-GB" dirty="0"/>
            </a:br>
            <a:r>
              <a:rPr lang="en-GB" dirty="0"/>
              <a:t>Newcastle Cathedral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Ernest Wilberforce appointed First Bishop of Newcastle</a:t>
            </a:r>
          </a:p>
        </p:txBody>
      </p:sp>
      <p:pic>
        <p:nvPicPr>
          <p:cNvPr id="4" name="Content Placeholder 8" descr="A drawing of a church&#10;&#10;AI-generated content may be incorrect.">
            <a:extLst>
              <a:ext uri="{FF2B5EF4-FFF2-40B4-BE49-F238E27FC236}">
                <a16:creationId xmlns:a16="http://schemas.microsoft.com/office/drawing/2014/main" id="{66438C22-AE50-0950-648A-9884BB9342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0"/>
          <a:stretch>
            <a:fillRect/>
          </a:stretch>
        </p:blipFill>
        <p:spPr>
          <a:xfrm>
            <a:off x="7582486" y="340659"/>
            <a:ext cx="4037428" cy="622895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A person with a beard and a priest's face&#10;&#10;AI-generated content may be incorrect.">
            <a:extLst>
              <a:ext uri="{FF2B5EF4-FFF2-40B4-BE49-F238E27FC236}">
                <a16:creationId xmlns:a16="http://schemas.microsoft.com/office/drawing/2014/main" id="{16359ED9-5705-412E-C18E-D0FD17DF76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351" y="2600617"/>
            <a:ext cx="2901315" cy="347345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05309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04B60-7444-1E25-18A1-1E6981B85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570" y="817750"/>
            <a:ext cx="7377332" cy="1325563"/>
          </a:xfrm>
        </p:spPr>
        <p:txBody>
          <a:bodyPr>
            <a:normAutofit/>
          </a:bodyPr>
          <a:lstStyle/>
          <a:p>
            <a:r>
              <a:rPr lang="en-GB" b="1" dirty="0"/>
              <a:t>Portsmouth Congress 1885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1278E-5EF0-811E-884B-E8085FC18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1570" y="2006600"/>
            <a:ext cx="5742788" cy="41881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/>
              <a:t>Bishop Ernest Wilberforce </a:t>
            </a:r>
            <a:r>
              <a:rPr lang="en-GB" dirty="0"/>
              <a:t>of</a:t>
            </a:r>
          </a:p>
          <a:p>
            <a:pPr marL="0" indent="0">
              <a:buNone/>
            </a:pPr>
            <a:r>
              <a:rPr lang="en-GB" dirty="0"/>
              <a:t> Newcastle persuades Mary Sumner</a:t>
            </a:r>
          </a:p>
          <a:p>
            <a:pPr marL="0" indent="0">
              <a:buNone/>
            </a:pPr>
            <a:r>
              <a:rPr lang="en-GB" dirty="0"/>
              <a:t> to speak about a Union of Mothers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Emily Wilberforce </a:t>
            </a:r>
            <a:r>
              <a:rPr lang="en-GB" dirty="0"/>
              <a:t>becomes first</a:t>
            </a:r>
          </a:p>
          <a:p>
            <a:pPr marL="0" indent="0">
              <a:buNone/>
            </a:pPr>
            <a:r>
              <a:rPr lang="en-GB" dirty="0"/>
              <a:t> Diocesan President, later voted as</a:t>
            </a:r>
          </a:p>
          <a:p>
            <a:pPr marL="0" indent="0">
              <a:buNone/>
            </a:pPr>
            <a:r>
              <a:rPr lang="en-GB" dirty="0"/>
              <a:t> Central President </a:t>
            </a:r>
          </a:p>
          <a:p>
            <a:pPr marL="0" indent="0">
              <a:buNone/>
            </a:pPr>
            <a:endParaRPr lang="en-GB" sz="2400" i="1" dirty="0"/>
          </a:p>
          <a:p>
            <a:pPr marL="0" indent="0">
              <a:buNone/>
            </a:pPr>
            <a:r>
              <a:rPr lang="en-GB" sz="2400" i="1" dirty="0"/>
              <a:t>‘Those that rock the cradle rule the world’</a:t>
            </a:r>
            <a:endParaRPr lang="en-GB" sz="2400" dirty="0"/>
          </a:p>
          <a:p>
            <a:endParaRPr lang="en-GB" dirty="0"/>
          </a:p>
        </p:txBody>
      </p:sp>
      <p:pic>
        <p:nvPicPr>
          <p:cNvPr id="5" name="Picture 4" descr="A person in a robe holding a book&#10;&#10;AI-generated content may be incorrect.">
            <a:extLst>
              <a:ext uri="{FF2B5EF4-FFF2-40B4-BE49-F238E27FC236}">
                <a16:creationId xmlns:a16="http://schemas.microsoft.com/office/drawing/2014/main" id="{3CB6B580-3B07-AE1A-2816-CFF5CAD79E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06" t="1" r="17049" b="45453"/>
          <a:stretch>
            <a:fillRect/>
          </a:stretch>
        </p:blipFill>
        <p:spPr bwMode="auto">
          <a:xfrm>
            <a:off x="8110456" y="681037"/>
            <a:ext cx="3437600" cy="4889769"/>
          </a:xfrm>
          <a:prstGeom prst="rect">
            <a:avLst/>
          </a:prstGeom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0">
                  <a:custGeom>
                    <a:avLst/>
                    <a:gdLst/>
                    <a:ahLst/>
                    <a:cxnLst/>
                    <a:rect l="0" t="0" r="0" b="0"/>
                    <a:pathLst/>
                  </a:custGeom>
                  <ask:type/>
                </ask:lineSketchStyleProps>
              </a:ext>
            </a:extLst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A close-up of a book&#10;&#10;AI-generated content may be incorrect.">
            <a:extLst>
              <a:ext uri="{FF2B5EF4-FFF2-40B4-BE49-F238E27FC236}">
                <a16:creationId xmlns:a16="http://schemas.microsoft.com/office/drawing/2014/main" id="{34502512-C2B5-9A3A-8127-5BBA3A5111D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8" t="25068" r="38738" b="26632"/>
          <a:stretch>
            <a:fillRect/>
          </a:stretch>
        </p:blipFill>
        <p:spPr bwMode="auto">
          <a:xfrm rot="5400000">
            <a:off x="6329987" y="3509784"/>
            <a:ext cx="3192464" cy="2589573"/>
          </a:xfrm>
          <a:prstGeom prst="rect">
            <a:avLst/>
          </a:prstGeom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0">
                  <a:custGeom>
                    <a:avLst/>
                    <a:gdLst/>
                    <a:ahLst/>
                    <a:cxnLst/>
                    <a:rect l="0" t="0" r="0" b="0"/>
                    <a:pathLst/>
                  </a:custGeom>
                  <ask:type/>
                </ask:lineSketchStyleProps>
              </a:ext>
            </a:extLst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61872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8508B-CC6E-E33F-F826-F1ACA16A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4418" y="620980"/>
            <a:ext cx="7852973" cy="1136896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0060A8"/>
                </a:solidFill>
              </a:rPr>
              <a:t>Mothers’ Union </a:t>
            </a:r>
            <a:r>
              <a:rPr lang="en-GB" b="1" dirty="0"/>
              <a:t>- First 50 years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C0E4C6-E3E7-0C4F-6AA9-995BD2D7B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4418" y="1575581"/>
            <a:ext cx="9585958" cy="485335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dirty="0"/>
              <a:t>1900: 170,000 members in 28 Dioceses.</a:t>
            </a:r>
          </a:p>
          <a:p>
            <a:pPr marL="0" indent="0">
              <a:buNone/>
            </a:pPr>
            <a:endParaRPr lang="en-GB" sz="2100" dirty="0"/>
          </a:p>
          <a:p>
            <a:pPr marL="0" indent="0">
              <a:buNone/>
            </a:pPr>
            <a:r>
              <a:rPr lang="en-GB" b="1" dirty="0"/>
              <a:t>Campaigns for social welfare: 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	to stop children collecting alcohol from public houses </a:t>
            </a:r>
          </a:p>
          <a:p>
            <a:pPr marL="0" indent="0">
              <a:buNone/>
            </a:pPr>
            <a:r>
              <a:rPr lang="en-GB" dirty="0"/>
              <a:t>	to raise the Age of Marriage from 12 to 16 </a:t>
            </a:r>
          </a:p>
          <a:p>
            <a:pPr marL="0" indent="0">
              <a:buNone/>
            </a:pPr>
            <a:r>
              <a:rPr lang="en-GB" b="1" dirty="0"/>
              <a:t> </a:t>
            </a:r>
            <a:endParaRPr lang="en-GB" dirty="0"/>
          </a:p>
          <a:p>
            <a:pPr marL="0" indent="0">
              <a:buNone/>
            </a:pPr>
            <a:r>
              <a:rPr lang="en-GB" b="1" dirty="0"/>
              <a:t>1913 – Mary Sumner, aged 84, visited Hexham</a:t>
            </a:r>
            <a:endParaRPr lang="en-GB" dirty="0"/>
          </a:p>
          <a:p>
            <a:pPr marL="0" indent="0">
              <a:buNone/>
            </a:pPr>
            <a:r>
              <a:rPr lang="en-GB" b="1" dirty="0"/>
              <a:t>1921 - Mary Sumner died on 11</a:t>
            </a:r>
            <a:r>
              <a:rPr lang="en-GB" b="1" baseline="30000" dirty="0"/>
              <a:t>th</a:t>
            </a:r>
            <a:r>
              <a:rPr lang="en-GB" b="1" dirty="0"/>
              <a:t> August</a:t>
            </a:r>
            <a:endParaRPr lang="en-GB" dirty="0"/>
          </a:p>
          <a:p>
            <a:pPr marL="0" indent="0">
              <a:buNone/>
            </a:pPr>
            <a:r>
              <a:rPr lang="en-GB" b="1" dirty="0"/>
              <a:t> </a:t>
            </a:r>
            <a:endParaRPr lang="en-GB" dirty="0"/>
          </a:p>
          <a:p>
            <a:pPr marL="0" indent="0">
              <a:buNone/>
            </a:pPr>
            <a:r>
              <a:rPr lang="en-GB" b="1" dirty="0"/>
              <a:t>1925 - Mary Sumner House opened in Westminster</a:t>
            </a:r>
            <a:endParaRPr lang="en-GB" dirty="0"/>
          </a:p>
          <a:p>
            <a:pPr marL="0" indent="0">
              <a:buNone/>
            </a:pPr>
            <a:r>
              <a:rPr lang="en-GB" b="1" dirty="0"/>
              <a:t>1926 - MU granted a Royal Charter / 490,000 members</a:t>
            </a:r>
            <a:endParaRPr lang="en-GB" dirty="0"/>
          </a:p>
          <a:p>
            <a:endParaRPr lang="en-GB" dirty="0"/>
          </a:p>
        </p:txBody>
      </p:sp>
      <p:pic>
        <p:nvPicPr>
          <p:cNvPr id="4" name="Picture 3" descr="A blue and white logo&#10;&#10;AI-generated content may be incorrect.">
            <a:extLst>
              <a:ext uri="{FF2B5EF4-FFF2-40B4-BE49-F238E27FC236}">
                <a16:creationId xmlns:a16="http://schemas.microsoft.com/office/drawing/2014/main" id="{31CB3B72-7DD8-3801-F1E7-A502F5E0D0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191" y="620980"/>
            <a:ext cx="1607185" cy="153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993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35401-E62B-C796-EC78-12EF15FC2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352" y="953037"/>
            <a:ext cx="10515600" cy="905077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1974  MU Constitution is revised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6346E-DE20-ADA0-FD79-A5AA2DAD3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8352" y="1712890"/>
            <a:ext cx="7584583" cy="4451194"/>
          </a:xfrm>
        </p:spPr>
        <p:txBody>
          <a:bodyPr/>
          <a:lstStyle/>
          <a:p>
            <a:pPr marL="0" indent="0">
              <a:buNone/>
            </a:pPr>
            <a:r>
              <a:rPr lang="en-GB" sz="3200" b="1" dirty="0"/>
              <a:t>MU </a:t>
            </a:r>
            <a:r>
              <a:rPr lang="en-GB" sz="3200" dirty="0"/>
              <a:t>now open to both women and men, married or unmarried, and no longer excluding divorcees.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sz="3600" b="1" dirty="0"/>
              <a:t>2000 </a:t>
            </a:r>
            <a:r>
              <a:rPr lang="en-GB" sz="3200" dirty="0"/>
              <a:t>Mothers’ Union is given consultative status at the </a:t>
            </a:r>
            <a:r>
              <a:rPr lang="en-GB" sz="3200" b="1" dirty="0"/>
              <a:t>United Nations </a:t>
            </a:r>
            <a:r>
              <a:rPr lang="en-GB" sz="3200" dirty="0"/>
              <a:t>on poverty, gender equality and HIV / AIDS</a:t>
            </a:r>
          </a:p>
          <a:p>
            <a:endParaRPr lang="en-GB" dirty="0"/>
          </a:p>
        </p:txBody>
      </p:sp>
      <p:pic>
        <p:nvPicPr>
          <p:cNvPr id="6" name="Picture 5" descr="A logo of the united nations economic and social council&#10;&#10;AI-generated content may be incorrect.">
            <a:extLst>
              <a:ext uri="{FF2B5EF4-FFF2-40B4-BE49-F238E27FC236}">
                <a16:creationId xmlns:a16="http://schemas.microsoft.com/office/drawing/2014/main" id="{8F24B20B-76C7-BD15-E13E-C466DC0363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07" t="12508" r="60409" b="8898"/>
          <a:stretch>
            <a:fillRect/>
          </a:stretch>
        </p:blipFill>
        <p:spPr>
          <a:xfrm>
            <a:off x="8315558" y="3740284"/>
            <a:ext cx="2948090" cy="2809651"/>
          </a:xfrm>
          <a:prstGeom prst="rect">
            <a:avLst/>
          </a:prstGeom>
        </p:spPr>
      </p:pic>
      <p:pic>
        <p:nvPicPr>
          <p:cNvPr id="7" name="Picture 6" descr="A blue and white logo&#10;&#10;AI-generated content may be incorrect.">
            <a:extLst>
              <a:ext uri="{FF2B5EF4-FFF2-40B4-BE49-F238E27FC236}">
                <a16:creationId xmlns:a16="http://schemas.microsoft.com/office/drawing/2014/main" id="{D2ADDD22-B84F-8306-AD3A-92EAA4D622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368" y="3494539"/>
            <a:ext cx="3724275" cy="491490"/>
          </a:xfrm>
          <a:prstGeom prst="rect">
            <a:avLst/>
          </a:prstGeom>
        </p:spPr>
      </p:pic>
      <p:pic>
        <p:nvPicPr>
          <p:cNvPr id="10" name="Picture 9" descr="A logo of a mother's union&#10;&#10;AI-generated content may be incorrect.">
            <a:extLst>
              <a:ext uri="{FF2B5EF4-FFF2-40B4-BE49-F238E27FC236}">
                <a16:creationId xmlns:a16="http://schemas.microsoft.com/office/drawing/2014/main" id="{27BF68D2-508F-C195-EAD6-F672266D23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879" y="792643"/>
            <a:ext cx="2564824" cy="256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851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A787C-0CE3-CD40-E63F-0C64DC3B0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532" y="487442"/>
            <a:ext cx="10515600" cy="1325563"/>
          </a:xfrm>
        </p:spPr>
        <p:txBody>
          <a:bodyPr/>
          <a:lstStyle/>
          <a:p>
            <a:r>
              <a:rPr lang="en-GB" sz="5400" b="1" dirty="0">
                <a:solidFill>
                  <a:srgbClr val="234AB7"/>
                </a:solidFill>
              </a:rPr>
              <a:t>Mothers’ UNION  </a:t>
            </a:r>
            <a:r>
              <a:rPr lang="en-GB" sz="4800" b="1" dirty="0"/>
              <a:t>Today</a:t>
            </a:r>
            <a:endParaRPr lang="en-GB" b="1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54AF1CC-2811-4B56-C865-619F67AB5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7532" y="1795145"/>
            <a:ext cx="639972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Mothers’ Union </a:t>
            </a:r>
            <a:r>
              <a:rPr lang="en-GB" dirty="0"/>
              <a:t>has 4 million members</a:t>
            </a:r>
          </a:p>
          <a:p>
            <a:pPr marL="0" indent="0">
              <a:buNone/>
            </a:pPr>
            <a:r>
              <a:rPr lang="en-GB" dirty="0"/>
              <a:t> in 83 countries across the world </a:t>
            </a:r>
          </a:p>
          <a:p>
            <a:pPr marL="0" indent="0">
              <a:buNone/>
            </a:pPr>
            <a:r>
              <a:rPr lang="en-GB" dirty="0"/>
              <a:t>within the Anglican Communion.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Through prayer and action, </a:t>
            </a:r>
          </a:p>
          <a:p>
            <a:pPr marL="0" indent="0">
              <a:buNone/>
            </a:pPr>
            <a:r>
              <a:rPr lang="en-GB" dirty="0"/>
              <a:t>MU seeks to build healthy communities </a:t>
            </a:r>
          </a:p>
          <a:p>
            <a:pPr marL="0" indent="0">
              <a:buNone/>
            </a:pPr>
            <a:r>
              <a:rPr lang="en-GB" dirty="0"/>
              <a:t>and to campaign for justice, challenge</a:t>
            </a:r>
          </a:p>
          <a:p>
            <a:pPr marL="0" indent="0">
              <a:buNone/>
            </a:pPr>
            <a:r>
              <a:rPr lang="en-GB" dirty="0"/>
              <a:t>prejudice and advocate for change.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D3BFAC-1844-D1E1-3CAC-748D0D1C71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120" y="5128236"/>
            <a:ext cx="3780012" cy="522851"/>
          </a:xfrm>
          <a:prstGeom prst="rect">
            <a:avLst/>
          </a:prstGeom>
        </p:spPr>
      </p:pic>
      <p:pic>
        <p:nvPicPr>
          <p:cNvPr id="10" name="Picture 9" descr="A blue and yellow earth with a ring around it&#10;&#10;AI-generated content may be incorrect.">
            <a:extLst>
              <a:ext uri="{FF2B5EF4-FFF2-40B4-BE49-F238E27FC236}">
                <a16:creationId xmlns:a16="http://schemas.microsoft.com/office/drawing/2014/main" id="{89339F69-6C64-D3D6-9FEA-A65B364F1C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111" y="1206913"/>
            <a:ext cx="2778168" cy="260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3308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615</Words>
  <Application>Microsoft Office PowerPoint</Application>
  <PresentationFormat>Widescreen</PresentationFormat>
  <Paragraphs>110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Aptos</vt:lpstr>
      <vt:lpstr>Aptos Display</vt:lpstr>
      <vt:lpstr>Arial</vt:lpstr>
      <vt:lpstr>Comic Sans MS</vt:lpstr>
      <vt:lpstr>Office Theme</vt:lpstr>
      <vt:lpstr>A Brief History of Mothers’ Union in Newcastle Diocese </vt:lpstr>
      <vt:lpstr>1876 – a significant year</vt:lpstr>
      <vt:lpstr>Mary Sumner  1829 – 1921  ‘Union of Mothers’ founded 1876  </vt:lpstr>
      <vt:lpstr>Revd. Mandell and Louise Creighton Embleton Parish 1875-1884</vt:lpstr>
      <vt:lpstr>Newcastle Diocese is formed in 1882</vt:lpstr>
      <vt:lpstr>Portsmouth Congress 1885 </vt:lpstr>
      <vt:lpstr>Mothers’ Union - First 50 years </vt:lpstr>
      <vt:lpstr>1974  MU Constitution is revised </vt:lpstr>
      <vt:lpstr>Mothers’ UNION  Today</vt:lpstr>
      <vt:lpstr>Royal Patrons of  Mothers’ Union </vt:lpstr>
      <vt:lpstr>PowerPoint Presentation</vt:lpstr>
      <vt:lpstr>Newcastle Diocesan Presidents  </vt:lpstr>
      <vt:lpstr>Join Us, Join In  We are Stronger Together 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Anne Marr</dc:creator>
  <cp:lastModifiedBy>Anne Marr</cp:lastModifiedBy>
  <cp:revision>3</cp:revision>
  <dcterms:created xsi:type="dcterms:W3CDTF">2025-12-27T10:22:17Z</dcterms:created>
  <dcterms:modified xsi:type="dcterms:W3CDTF">2025-12-29T13:43:01Z</dcterms:modified>
</cp:coreProperties>
</file>